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0" r:id="rId5"/>
    <p:sldMasterId id="2147483704" r:id="rId6"/>
  </p:sldMasterIdLst>
  <p:notesMasterIdLst>
    <p:notesMasterId r:id="rId8"/>
  </p:notesMasterIdLst>
  <p:sldIdLst>
    <p:sldId id="1136" r:id="rId7"/>
    <p:sldId id="1137" r:id="rId9"/>
    <p:sldId id="284" r:id="rId10"/>
    <p:sldId id="1242" r:id="rId11"/>
    <p:sldId id="1243" r:id="rId12"/>
    <p:sldId id="1244" r:id="rId13"/>
    <p:sldId id="1285" r:id="rId14"/>
    <p:sldId id="1284" r:id="rId15"/>
    <p:sldId id="1239" r:id="rId16"/>
    <p:sldId id="1246" r:id="rId17"/>
    <p:sldId id="1247" r:id="rId18"/>
    <p:sldId id="1248" r:id="rId19"/>
    <p:sldId id="1249" r:id="rId20"/>
    <p:sldId id="1250" r:id="rId21"/>
    <p:sldId id="1251" r:id="rId22"/>
    <p:sldId id="1252" r:id="rId23"/>
    <p:sldId id="1253" r:id="rId24"/>
    <p:sldId id="1254" r:id="rId25"/>
    <p:sldId id="1256" r:id="rId26"/>
    <p:sldId id="1257" r:id="rId27"/>
    <p:sldId id="1258" r:id="rId28"/>
    <p:sldId id="1259" r:id="rId29"/>
    <p:sldId id="1260" r:id="rId30"/>
    <p:sldId id="1261" r:id="rId31"/>
    <p:sldId id="1262" r:id="rId32"/>
    <p:sldId id="1263" r:id="rId33"/>
    <p:sldId id="1264" r:id="rId34"/>
    <p:sldId id="1265" r:id="rId35"/>
    <p:sldId id="1267" r:id="rId36"/>
    <p:sldId id="1240" r:id="rId37"/>
    <p:sldId id="1268" r:id="rId38"/>
    <p:sldId id="1269" r:id="rId39"/>
    <p:sldId id="1270" r:id="rId40"/>
    <p:sldId id="1271" r:id="rId41"/>
    <p:sldId id="1272" r:id="rId42"/>
    <p:sldId id="1274" r:id="rId43"/>
    <p:sldId id="1275" r:id="rId44"/>
    <p:sldId id="1276" r:id="rId45"/>
    <p:sldId id="1241" r:id="rId46"/>
    <p:sldId id="1278" r:id="rId47"/>
    <p:sldId id="1279" r:id="rId48"/>
    <p:sldId id="1280" r:id="rId49"/>
    <p:sldId id="1281" r:id="rId50"/>
    <p:sldId id="1282" r:id="rId51"/>
    <p:sldId id="1283" r:id="rId5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1pPr>
    <a:lvl2pPr marL="457200" lvl="1"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5pPr>
    <a:lvl6pPr marL="2286000" lvl="5"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6pPr>
    <a:lvl7pPr marL="2743200" lvl="6"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7pPr>
    <a:lvl8pPr marL="3200400" lvl="7"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8pPr>
    <a:lvl9pPr marL="3657600" lvl="8"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000000"/>
    <a:srgbClr val="FFFF66"/>
    <a:srgbClr val="3399FF"/>
    <a:srgbClr val="FFFF99"/>
    <a:srgbClr val="03347B"/>
    <a:srgbClr val="0443A0"/>
    <a:srgbClr val="06649E"/>
    <a:srgbClr val="F17E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1985"/>
    <p:restoredTop sz="91849"/>
  </p:normalViewPr>
  <p:slideViewPr>
    <p:cSldViewPr showGuides="1">
      <p:cViewPr varScale="1">
        <p:scale>
          <a:sx n="123" d="100"/>
          <a:sy n="123" d="100"/>
        </p:scale>
        <p:origin x="1711" y="96"/>
      </p:cViewPr>
      <p:guideLst>
        <p:guide orient="horz" pos="2160"/>
        <p:guide pos="2829"/>
      </p:guideLst>
    </p:cSldViewPr>
  </p:slideViewPr>
  <p:notesTextViewPr>
    <p:cViewPr>
      <p:scale>
        <a:sx n="100" d="100"/>
        <a:sy n="100" d="100"/>
      </p:scale>
      <p:origin x="0" y="0"/>
    </p:cViewPr>
  </p:notesTextViewPr>
  <p:sorterViewPr showFormatting="0">
    <p:cViewPr>
      <p:scale>
        <a:sx n="100" d="100"/>
        <a:sy n="100" d="100"/>
      </p:scale>
      <p:origin x="0" y="-20610"/>
    </p:cViewPr>
  </p:sorterViewPr>
  <p:gridSpacing cx="36003" cy="36003"/>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1E317E79-E342-4B53-87AE-C5F177204585}" type="datetimeFigureOut">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rPr>
            </a:fld>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EA231A7B-249C-45B7-A27C-0DBC4D6C2F7F}" type="slidenum">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rPr>
            </a:fld>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7"/>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74754" name="Rectangle 2"/>
          <p:cNvSpPr>
            <a:spLocks noGrp="1" noRot="1" noChangeAspect="1" noTextEdit="1"/>
          </p:cNvSpPr>
          <p:nvPr>
            <p:ph type="sldImg"/>
          </p:nvPr>
        </p:nvSpPr>
        <p:spPr>
          <a:ln>
            <a:solidFill>
              <a:srgbClr val="000000"/>
            </a:solidFill>
            <a:miter/>
          </a:ln>
        </p:spPr>
      </p:sp>
      <p:sp>
        <p:nvSpPr>
          <p:cNvPr id="74755" name="Rectangle 3"/>
          <p:cNvSpPr>
            <a:spLocks noGrp="1"/>
          </p:cNvSpPr>
          <p:nvPr>
            <p:ph type="body"/>
          </p:nvPr>
        </p:nvSpPr>
        <p:spPr>
          <a:noFill/>
          <a:ln>
            <a:noFill/>
          </a:ln>
        </p:spPr>
        <p:txBody>
          <a:bodyPr wrap="square" lIns="91440" tIns="45720" rIns="91440" bIns="45720" anchor="t"/>
          <a:p>
            <a:pPr lvl="0" eaLnBrk="1" hangingPunct="1">
              <a:spcBef>
                <a:spcPct val="0"/>
              </a:spcBef>
            </a:pPr>
            <a:r>
              <a:rPr lang="zh-CN" altLang="en-US" dirty="0"/>
              <a:t>各位老师，大家下午好！</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7"/>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76802" name="Rectangle 2"/>
          <p:cNvSpPr>
            <a:spLocks noGrp="1" noRot="1" noChangeAspect="1" noTextEdit="1"/>
          </p:cNvSpPr>
          <p:nvPr>
            <p:ph type="sldImg"/>
          </p:nvPr>
        </p:nvSpPr>
        <p:spPr>
          <a:ln>
            <a:solidFill>
              <a:srgbClr val="000000"/>
            </a:solidFill>
            <a:miter/>
          </a:ln>
        </p:spPr>
      </p:sp>
      <p:sp>
        <p:nvSpPr>
          <p:cNvPr id="76803" name="Rectangle 3"/>
          <p:cNvSpPr>
            <a:spLocks noGrp="1"/>
          </p:cNvSpPr>
          <p:nvPr>
            <p:ph type="body"/>
          </p:nvPr>
        </p:nvSpPr>
        <p:spPr>
          <a:noFill/>
          <a:ln>
            <a:noFill/>
          </a:ln>
        </p:spPr>
        <p:txBody>
          <a:bodyPr wrap="square" lIns="91440" tIns="45720" rIns="91440" bIns="45720" anchor="t"/>
          <a:p>
            <a:pPr lvl="0" eaLnBrk="1" hangingPunct="1">
              <a:spcBef>
                <a:spcPct val="0"/>
              </a:spcBef>
            </a:pPr>
            <a:r>
              <a:rPr lang="zh-CN" altLang="en-US" dirty="0"/>
              <a:t>各位老师，大家下午好！</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幻灯片图像占位符 1"/>
          <p:cNvSpPr/>
          <p:nvPr>
            <p:ph type="sldImg"/>
          </p:nvPr>
        </p:nvSpPr>
        <p:spPr>
          <a:ln>
            <a:solidFill>
              <a:srgbClr val="000000"/>
            </a:solidFill>
          </a:ln>
        </p:spPr>
      </p:sp>
      <p:sp>
        <p:nvSpPr>
          <p:cNvPr id="89090" name="文本占位符 2"/>
          <p:cNvSpPr/>
          <p:nvPr>
            <p:ph type="body"/>
          </p:nvPr>
        </p:nvSpPr>
        <p:spPr>
          <a:noFill/>
          <a:ln>
            <a:noFill/>
          </a:ln>
        </p:spPr>
        <p:txBody>
          <a:bodyPr lIns="91440" tIns="45720" rIns="91440" bIns="45720"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6149"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153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163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174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1843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19461"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2048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2150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2253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2355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2458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717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2560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2662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2765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2867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2970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3072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3174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32773"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379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348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819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358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368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378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389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399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409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419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430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4403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4506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92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46085"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4710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4813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4915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5018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5120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5222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5325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5427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5530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102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5632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5734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5837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59397"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604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614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624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634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645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655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112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665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675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686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6963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7066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7168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122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133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143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4.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4.jpe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5" Type="http://schemas.openxmlformats.org/officeDocument/2006/relationships/theme" Target="../theme/theme3.xml"/><Relationship Id="rId14" Type="http://schemas.openxmlformats.org/officeDocument/2006/relationships/image" Target="../media/image4.jpeg"/><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5" Type="http://schemas.openxmlformats.org/officeDocument/2006/relationships/theme" Target="../theme/theme4.xml"/><Relationship Id="rId14" Type="http://schemas.openxmlformats.org/officeDocument/2006/relationships/image" Target="../media/image4.jpeg"/><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5" Type="http://schemas.openxmlformats.org/officeDocument/2006/relationships/theme" Target="../theme/theme5.xml"/><Relationship Id="rId14" Type="http://schemas.openxmlformats.org/officeDocument/2006/relationships/image" Target="../media/image4.jpeg"/><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1027"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1030"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2051"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052"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2054"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3075"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76"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3078"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4099"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100"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4102"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5123"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5124"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5126"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6.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20.png"/><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5.xml"/><Relationship Id="rId2" Type="http://schemas.openxmlformats.org/officeDocument/2006/relationships/image" Target="../media/image7.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副标题 2"/>
          <p:cNvSpPr>
            <a:spLocks noGrp="1"/>
          </p:cNvSpPr>
          <p:nvPr>
            <p:ph type="subTitle" idx="1"/>
          </p:nvPr>
        </p:nvSpPr>
        <p:spPr>
          <a:xfrm>
            <a:off x="2154238" y="5118100"/>
            <a:ext cx="5184775" cy="1839913"/>
          </a:xfrm>
          <a:ln/>
        </p:spPr>
        <p:txBody>
          <a:bodyPr vert="horz" wrap="square" lIns="91440" tIns="45720" rIns="91440" bIns="45720" anchor="t"/>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黑体" panose="02010609060101010101" pitchFamily="49" charset="-122"/>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mn-ea"/>
              <a:cs typeface="幼圆" panose="02010509060101010101" pitchFamily="49" charset="-122"/>
            </a:endParaRPr>
          </a:p>
        </p:txBody>
      </p:sp>
      <p:sp>
        <p:nvSpPr>
          <p:cNvPr id="2" name="Rectangle 2"/>
          <p:cNvSpPr>
            <a:spLocks noGrp="1" noChangeArrowheads="1"/>
          </p:cNvSpPr>
          <p:nvPr/>
        </p:nvSpPr>
        <p:spPr>
          <a:xfrm>
            <a:off x="5194300" y="5118100"/>
            <a:ext cx="3490913" cy="1108075"/>
          </a:xfrm>
          <a:prstGeom prst="rect">
            <a:avLst/>
          </a:prstGeom>
          <a:noFill/>
          <a:ln w="9525">
            <a:noFill/>
            <a:miter lim="800000"/>
          </a:ln>
        </p:spPr>
        <p:txBody>
          <a:bodyPr anchor="ctr"/>
          <a:lstStyle>
            <a:lvl1pPr algn="ctr" rtl="0" eaLnBrk="0" fontAlgn="base" hangingPunct="0">
              <a:spcBef>
                <a:spcPct val="0"/>
              </a:spcBef>
              <a:spcAft>
                <a:spcPct val="0"/>
              </a:spcAft>
              <a:defRPr sz="4800" b="0" smtClean="0">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defRPr/>
            </a:pPr>
            <a:endParaRPr kumimoji="0" lang="en-US" altLang="zh-CN" sz="1600" b="1" i="0" u="none" strike="noStrike" kern="1200" cap="none" spc="0" normalizeH="0" baseline="0" noProof="1">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731" name="Rectangle 3"/>
          <p:cNvSpPr/>
          <p:nvPr/>
        </p:nvSpPr>
        <p:spPr>
          <a:xfrm>
            <a:off x="1187450" y="2060575"/>
            <a:ext cx="6694488" cy="3362325"/>
          </a:xfrm>
          <a:prstGeom prst="rect">
            <a:avLst/>
          </a:prstGeom>
          <a:noFill/>
          <a:ln w="9525">
            <a:noFill/>
          </a:ln>
        </p:spPr>
        <p:txBody>
          <a:bodyPr anchor="b"/>
          <a:p>
            <a:pPr algn="ctr">
              <a:buSzTx/>
            </a:pPr>
            <a:r>
              <a:rPr lang="zh-CN" altLang="en-US" sz="4400" dirty="0">
                <a:solidFill>
                  <a:srgbClr val="002060"/>
                </a:solidFill>
                <a:latin typeface="黑体" panose="02010609060101010101" pitchFamily="49" charset="-122"/>
                <a:ea typeface="黑体" panose="02010609060101010101" pitchFamily="49" charset="-122"/>
              </a:rPr>
              <a:t>架构驱动的软件开发实践</a:t>
            </a:r>
            <a:endParaRPr lang="zh-CN" altLang="en-US" sz="4400" dirty="0">
              <a:solidFill>
                <a:srgbClr val="002060"/>
              </a:solidFill>
              <a:latin typeface="黑体" panose="02010609060101010101" pitchFamily="49" charset="-122"/>
              <a:ea typeface="黑体" panose="02010609060101010101" pitchFamily="49" charset="-122"/>
            </a:endParaRPr>
          </a:p>
          <a:p>
            <a:pPr algn="ctr">
              <a:buSzTx/>
            </a:pPr>
            <a:endParaRPr lang="en-US" altLang="zh-CN" sz="4400" dirty="0">
              <a:solidFill>
                <a:srgbClr val="002060"/>
              </a:solidFill>
              <a:latin typeface="黑体" panose="02010609060101010101" pitchFamily="49" charset="-122"/>
              <a:ea typeface="黑体" panose="02010609060101010101" pitchFamily="49" charset="-122"/>
            </a:endParaRPr>
          </a:p>
          <a:p>
            <a:pPr algn="ctr">
              <a:lnSpc>
                <a:spcPts val="4500"/>
              </a:lnSpc>
              <a:buSzTx/>
            </a:pPr>
            <a:r>
              <a:rPr lang="zh-CN" altLang="en-US" sz="3200" dirty="0">
                <a:solidFill>
                  <a:srgbClr val="002060"/>
                </a:solidFill>
                <a:latin typeface="黑体" panose="02010609060101010101" pitchFamily="49" charset="-122"/>
                <a:ea typeface="黑体" panose="02010609060101010101" pitchFamily="49" charset="-122"/>
              </a:rPr>
              <a:t>主讲教师：冯志勇</a:t>
            </a:r>
            <a:endParaRPr lang="en-US" altLang="zh-CN" sz="3200" dirty="0">
              <a:solidFill>
                <a:srgbClr val="002060"/>
              </a:solidFill>
              <a:latin typeface="黑体" panose="02010609060101010101" pitchFamily="49" charset="-122"/>
              <a:ea typeface="黑体" panose="02010609060101010101" pitchFamily="49" charset="-122"/>
            </a:endParaRPr>
          </a:p>
          <a:p>
            <a:pPr algn="ctr">
              <a:lnSpc>
                <a:spcPts val="4500"/>
              </a:lnSpc>
              <a:buSzTx/>
            </a:pPr>
            <a:r>
              <a:rPr lang="en-US" altLang="zh-CN" sz="3200" dirty="0">
                <a:solidFill>
                  <a:srgbClr val="002060"/>
                </a:solidFill>
                <a:latin typeface="Times New Roman" panose="02020603050405020304" pitchFamily="18" charset="0"/>
                <a:ea typeface="黑体" panose="02010609060101010101" pitchFamily="49" charset="-122"/>
              </a:rPr>
              <a:t>zyfeng@tju.edu.cn</a:t>
            </a:r>
            <a:endParaRPr lang="en-US" altLang="zh-CN" sz="3200" dirty="0">
              <a:solidFill>
                <a:srgbClr val="002060"/>
              </a:solidFill>
              <a:latin typeface="Times New Roman" panose="02020603050405020304" pitchFamily="18" charset="0"/>
              <a:ea typeface="黑体" panose="02010609060101010101" pitchFamily="49" charset="-122"/>
            </a:endParaRPr>
          </a:p>
          <a:p>
            <a:pPr algn="ctr">
              <a:lnSpc>
                <a:spcPts val="4500"/>
              </a:lnSpc>
              <a:buSzTx/>
            </a:pPr>
            <a:r>
              <a:rPr lang="zh-CN" altLang="en-US" sz="3200" dirty="0">
                <a:solidFill>
                  <a:srgbClr val="002060"/>
                </a:solidFill>
                <a:latin typeface="黑体" panose="02010609060101010101" pitchFamily="49" charset="-122"/>
                <a:ea typeface="黑体" panose="02010609060101010101" pitchFamily="49" charset="-122"/>
              </a:rPr>
              <a:t> </a:t>
            </a:r>
            <a:endParaRPr lang="zh-CN" altLang="en-US" sz="3200" dirty="0">
              <a:solidFill>
                <a:srgbClr val="002060"/>
              </a:solidFill>
              <a:latin typeface="Tahoma" panose="020B0604030504040204" pitchFamily="34" charset="0"/>
              <a:ea typeface="宋体" panose="02010600030101010101" pitchFamily="2" charset="-122"/>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985838" y="314325"/>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实现调用链日志追踪</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84994" name="Text Box 4"/>
          <p:cNvSpPr txBox="1"/>
          <p:nvPr/>
        </p:nvSpPr>
        <p:spPr>
          <a:xfrm>
            <a:off x="479425" y="1268413"/>
            <a:ext cx="7740650" cy="2454275"/>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实现调用链日志跟踪系统的关键是</a:t>
            </a:r>
            <a:r>
              <a:rPr lang="zh-CN" altLang="en-US" sz="2400" dirty="0">
                <a:solidFill>
                  <a:srgbClr val="FF0000"/>
                </a:solidFill>
                <a:latin typeface="微软雅黑" panose="020B0503020204020204" pitchFamily="34" charset="-122"/>
                <a:ea typeface="微软雅黑" panose="020B0503020204020204" pitchFamily="34" charset="-122"/>
              </a:rPr>
              <a:t>数据采集</a:t>
            </a:r>
            <a:r>
              <a:rPr lang="zh-CN" altLang="en-US" sz="24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性能</a:t>
            </a:r>
            <a:r>
              <a:rPr lang="zh-CN" altLang="en-US" sz="2400" dirty="0">
                <a:latin typeface="微软雅黑" panose="020B0503020204020204" pitchFamily="34" charset="-122"/>
                <a:ea typeface="微软雅黑" panose="020B0503020204020204" pitchFamily="34" charset="-122"/>
              </a:rPr>
              <a:t>也是实现调用链日志跟踪系统重要考量的指标，</a:t>
            </a:r>
            <a:r>
              <a:rPr lang="zh-CN" altLang="en-US" sz="2400" dirty="0">
                <a:solidFill>
                  <a:srgbClr val="FF0000"/>
                </a:solidFill>
                <a:latin typeface="微软雅黑" panose="020B0503020204020204" pitchFamily="34" charset="-122"/>
                <a:ea typeface="微软雅黑" panose="020B0503020204020204" pitchFamily="34" charset="-122"/>
              </a:rPr>
              <a:t>实时数据监控</a:t>
            </a:r>
            <a:r>
              <a:rPr lang="zh-CN" altLang="en-US" sz="2400" dirty="0">
                <a:latin typeface="微软雅黑" panose="020B0503020204020204" pitchFamily="34" charset="-122"/>
                <a:ea typeface="微软雅黑" panose="020B0503020204020204" pitchFamily="34" charset="-122"/>
              </a:rPr>
              <a:t>对日志数据的处理也提出了更高的要求。</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985838" y="314325"/>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实现调用链日志追踪</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0962" name="Text Box 4"/>
          <p:cNvSpPr txBox="1"/>
          <p:nvPr/>
        </p:nvSpPr>
        <p:spPr>
          <a:xfrm>
            <a:off x="425450" y="1162050"/>
            <a:ext cx="7740650" cy="5853113"/>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noProof="1" dirty="0">
                <a:latin typeface="微软雅黑" panose="020B0503020204020204" pitchFamily="34" charset="-122"/>
                <a:ea typeface="微软雅黑" panose="020B0503020204020204" pitchFamily="34" charset="-122"/>
                <a:cs typeface="+mn-cs"/>
              </a:rPr>
              <a:t>内容：</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总体架构</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日志数据采集</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日志数据分析处理</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服务调用链信息展示</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endParaRPr lang="zh-CN" altLang="en-US" sz="2000" noProof="1"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endParaRPr lang="zh-CN" altLang="en-US" sz="2000" noProof="1"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985838"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服务调用链实现的总体架构</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87042" name="Text Box 4"/>
          <p:cNvSpPr txBox="1"/>
          <p:nvPr/>
        </p:nvSpPr>
        <p:spPr>
          <a:xfrm>
            <a:off x="479425" y="1268413"/>
            <a:ext cx="7740650" cy="1568450"/>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一个分布式服务调用链日志跟踪系统的架构图包含</a:t>
            </a:r>
            <a:r>
              <a:rPr lang="zh-CN" altLang="en-US" sz="2400" dirty="0">
                <a:solidFill>
                  <a:srgbClr val="FF0000"/>
                </a:solidFill>
                <a:latin typeface="微软雅黑" panose="020B0503020204020204" pitchFamily="34" charset="-122"/>
                <a:ea typeface="微软雅黑" panose="020B0503020204020204" pitchFamily="34" charset="-122"/>
              </a:rPr>
              <a:t>日志数据的采集</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传输</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处理和信息展示</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部分。</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985838"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服务调用链实现的总体架构</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88066" name="图片 2"/>
          <p:cNvPicPr>
            <a:picLocks noChangeAspect="1"/>
          </p:cNvPicPr>
          <p:nvPr/>
        </p:nvPicPr>
        <p:blipFill>
          <a:blip r:embed="rId1"/>
          <a:stretch>
            <a:fillRect/>
          </a:stretch>
        </p:blipFill>
        <p:spPr>
          <a:xfrm>
            <a:off x="119063" y="1360488"/>
            <a:ext cx="8905875" cy="4576762"/>
          </a:xfrm>
          <a:prstGeom prst="rect">
            <a:avLst/>
          </a:prstGeom>
          <a:noFill/>
          <a:ln w="9525">
            <a:noFill/>
          </a:ln>
        </p:spPr>
      </p:pic>
      <p:sp>
        <p:nvSpPr>
          <p:cNvPr id="88067" name="文本框 5"/>
          <p:cNvSpPr txBox="1"/>
          <p:nvPr/>
        </p:nvSpPr>
        <p:spPr>
          <a:xfrm>
            <a:off x="3228975" y="6275388"/>
            <a:ext cx="3498850"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调用链日志跟踪系统架构图</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90114" name="Text Box 4"/>
          <p:cNvSpPr txBox="1"/>
          <p:nvPr/>
        </p:nvSpPr>
        <p:spPr>
          <a:xfrm>
            <a:off x="479425" y="1268413"/>
            <a:ext cx="7740650" cy="3194050"/>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数据采集有两种模式：</a:t>
            </a:r>
            <a:r>
              <a:rPr lang="zh-CN" altLang="en-US" sz="2400" dirty="0">
                <a:solidFill>
                  <a:srgbClr val="FF0000"/>
                </a:solidFill>
                <a:latin typeface="微软雅黑" panose="020B0503020204020204" pitchFamily="34" charset="-122"/>
                <a:ea typeface="微软雅黑" panose="020B0503020204020204" pitchFamily="34" charset="-122"/>
              </a:rPr>
              <a:t>侵入式和非侵入式</a:t>
            </a:r>
            <a:endParaRPr lang="zh-CN" altLang="en-US" sz="2400" dirty="0">
              <a:solidFill>
                <a:srgbClr val="FF0000"/>
              </a:solidFill>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两种方式区别在于两个客户端实现原理不同，非侵入式客户端使用了</a:t>
            </a:r>
            <a:r>
              <a:rPr lang="en-US" altLang="zh-CN" sz="2400" dirty="0">
                <a:latin typeface="微软雅黑" panose="020B0503020204020204" pitchFamily="34" charset="-122"/>
                <a:ea typeface="微软雅黑" panose="020B0503020204020204" pitchFamily="34" charset="-122"/>
              </a:rPr>
              <a:t>Java Instrumentation</a:t>
            </a:r>
            <a:r>
              <a:rPr lang="zh-CN" altLang="en-US" sz="2400" dirty="0">
                <a:latin typeface="微软雅黑" panose="020B0503020204020204" pitchFamily="34" charset="-122"/>
                <a:ea typeface="微软雅黑" panose="020B0503020204020204" pitchFamily="34" charset="-122"/>
              </a:rPr>
              <a:t>特性，实现非侵入式日志埋点，以</a:t>
            </a:r>
            <a:r>
              <a:rPr lang="en-US" altLang="zh-CN" sz="2400" dirty="0">
                <a:latin typeface="微软雅黑" panose="020B0503020204020204" pitchFamily="34" charset="-122"/>
                <a:ea typeface="微软雅黑" panose="020B0503020204020204" pitchFamily="34" charset="-122"/>
              </a:rPr>
              <a:t>AOP</a:t>
            </a:r>
            <a:r>
              <a:rPr lang="zh-CN" altLang="en-US" sz="2400" dirty="0">
                <a:latin typeface="微软雅黑" panose="020B0503020204020204" pitchFamily="34" charset="-122"/>
                <a:ea typeface="微软雅黑" panose="020B0503020204020204" pitchFamily="34" charset="-122"/>
              </a:rPr>
              <a:t>方式完成日志收集。</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91138" name="Text Box 4"/>
          <p:cNvSpPr txBox="1"/>
          <p:nvPr/>
        </p:nvSpPr>
        <p:spPr>
          <a:xfrm>
            <a:off x="479425" y="1268413"/>
            <a:ext cx="7740650" cy="3487737"/>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数据格式</a:t>
            </a:r>
            <a:endParaRPr lang="zh-CN" altLang="en-US" sz="2400" dirty="0">
              <a:solidFill>
                <a:srgbClr val="FF0000"/>
              </a:solidFill>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分为：①基本属性</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②拓展属性（又称业务属性）</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pic>
        <p:nvPicPr>
          <p:cNvPr id="91139" name="图片 2"/>
          <p:cNvPicPr>
            <a:picLocks noChangeAspect="1"/>
          </p:cNvPicPr>
          <p:nvPr/>
        </p:nvPicPr>
        <p:blipFill>
          <a:blip r:embed="rId1"/>
          <a:stretch>
            <a:fillRect/>
          </a:stretch>
        </p:blipFill>
        <p:spPr>
          <a:xfrm>
            <a:off x="192088" y="4225925"/>
            <a:ext cx="8759825" cy="1582738"/>
          </a:xfrm>
          <a:prstGeom prst="rect">
            <a:avLst/>
          </a:prstGeom>
          <a:noFill/>
          <a:ln w="9525">
            <a:noFill/>
          </a:ln>
        </p:spPr>
      </p:pic>
      <p:sp>
        <p:nvSpPr>
          <p:cNvPr id="91140" name="文本框 5"/>
          <p:cNvSpPr txBox="1"/>
          <p:nvPr/>
        </p:nvSpPr>
        <p:spPr>
          <a:xfrm>
            <a:off x="3051175" y="6159500"/>
            <a:ext cx="3498850" cy="40005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数据格式的部分属性字段</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92162" name="图片 3"/>
          <p:cNvPicPr>
            <a:picLocks noChangeAspect="1"/>
          </p:cNvPicPr>
          <p:nvPr/>
        </p:nvPicPr>
        <p:blipFill>
          <a:blip r:embed="rId1"/>
          <a:stretch>
            <a:fillRect/>
          </a:stretch>
        </p:blipFill>
        <p:spPr>
          <a:xfrm>
            <a:off x="812800" y="1104900"/>
            <a:ext cx="7677150" cy="5489575"/>
          </a:xfrm>
          <a:prstGeom prst="rect">
            <a:avLst/>
          </a:prstGeom>
          <a:noFill/>
          <a:ln w="9525">
            <a:noFill/>
          </a:ln>
        </p:spPr>
      </p:pic>
      <p:sp>
        <p:nvSpPr>
          <p:cNvPr id="92163" name="文本框 5"/>
          <p:cNvSpPr txBox="1"/>
          <p:nvPr/>
        </p:nvSpPr>
        <p:spPr>
          <a:xfrm>
            <a:off x="2901950" y="6559550"/>
            <a:ext cx="3498850" cy="368300"/>
          </a:xfrm>
          <a:prstGeom prst="rect">
            <a:avLst/>
          </a:prstGeom>
          <a:noFill/>
          <a:ln w="9525">
            <a:noFill/>
          </a:ln>
        </p:spPr>
        <p:txBody>
          <a:bodyPr wrap="square" anchor="t">
            <a:spAutoFit/>
          </a:bodyPr>
          <a:p>
            <a:pPr algn="ctr" eaLnBrk="0" hangingPunct="0"/>
            <a:r>
              <a:rPr lang="zh-CN" altLang="en-US" sz="1800">
                <a:latin typeface="Arial" panose="020B0604020202020204" pitchFamily="34" charset="0"/>
                <a:ea typeface="楷体_GB2312" pitchFamily="49" charset="-122"/>
              </a:rPr>
              <a:t>数据格式的部分属性字段续表</a:t>
            </a:r>
            <a:endParaRPr lang="zh-CN" altLang="en-US" sz="1800">
              <a:latin typeface="Arial" panose="020B0604020202020204" pitchFamily="34" charset="0"/>
              <a:ea typeface="楷体_GB2312" pitchFamily="49" charset="-122"/>
            </a:endParaRP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93186" name="Text Box 4"/>
          <p:cNvSpPr txBox="1"/>
          <p:nvPr/>
        </p:nvSpPr>
        <p:spPr>
          <a:xfrm>
            <a:off x="479425" y="1268413"/>
            <a:ext cx="7740650" cy="4768850"/>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日志埋点</a:t>
            </a:r>
            <a:endParaRPr lang="zh-CN" altLang="en-US" sz="2400" dirty="0">
              <a:solidFill>
                <a:srgbClr val="FF0000"/>
              </a:solidFill>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000" dirty="0">
                <a:latin typeface="微软雅黑" panose="020B0503020204020204" pitchFamily="34" charset="-122"/>
                <a:ea typeface="微软雅黑" panose="020B0503020204020204" pitchFamily="34" charset="-122"/>
              </a:rPr>
              <a:t>为了避免侵入业务系统和运行框架，日志埋点采用了</a:t>
            </a:r>
            <a:r>
              <a:rPr lang="en-US" altLang="zh-CN" sz="2000" dirty="0">
                <a:solidFill>
                  <a:srgbClr val="FF0000"/>
                </a:solidFill>
                <a:latin typeface="微软雅黑" panose="020B0503020204020204" pitchFamily="34" charset="-122"/>
                <a:ea typeface="微软雅黑" panose="020B0503020204020204" pitchFamily="34" charset="-122"/>
              </a:rPr>
              <a:t>Java Instrumentation</a:t>
            </a:r>
            <a:r>
              <a:rPr lang="zh-CN" altLang="en-US" sz="2000" dirty="0">
                <a:latin typeface="微软雅黑" panose="020B0503020204020204" pitchFamily="34" charset="-122"/>
                <a:ea typeface="微软雅黑" panose="020B0503020204020204" pitchFamily="34" charset="-122"/>
              </a:rPr>
              <a:t>的特性，通过自实现代理程序 （ </a:t>
            </a:r>
            <a:r>
              <a:rPr lang="en-US" altLang="zh-CN" sz="2000" dirty="0">
                <a:latin typeface="微软雅黑" panose="020B0503020204020204" pitchFamily="34" charset="-122"/>
                <a:ea typeface="微软雅黑" panose="020B0503020204020204" pitchFamily="34" charset="-122"/>
              </a:rPr>
              <a:t>Agent</a:t>
            </a:r>
            <a:r>
              <a:rPr lang="zh-CN" altLang="en-US" sz="2000" dirty="0">
                <a:latin typeface="微软雅黑" panose="020B0503020204020204" pitchFamily="34" charset="-122"/>
                <a:ea typeface="微软雅黑" panose="020B0503020204020204" pitchFamily="34" charset="-122"/>
              </a:rPr>
              <a:t>），在类加载过程中对字节码进行转换，从而完成日志埋点逻辑的注入，实现日志数据的采集功能。</a:t>
            </a:r>
            <a:endParaRPr lang="zh-CN" altLang="en-US" sz="20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000" dirty="0">
                <a:latin typeface="微软雅黑" panose="020B0503020204020204" pitchFamily="34" charset="-122"/>
                <a:ea typeface="微软雅黑" panose="020B0503020204020204" pitchFamily="34" charset="-122"/>
              </a:rPr>
              <a:t>非侵入日志埋点的核心还是</a:t>
            </a:r>
            <a:r>
              <a:rPr lang="en-US" altLang="zh-CN" sz="2000" dirty="0">
                <a:solidFill>
                  <a:srgbClr val="FF0000"/>
                </a:solidFill>
                <a:latin typeface="微软雅黑" panose="020B0503020204020204" pitchFamily="34" charset="-122"/>
                <a:ea typeface="微软雅黑" panose="020B0503020204020204" pitchFamily="34" charset="-122"/>
              </a:rPr>
              <a:t>AOP</a:t>
            </a:r>
            <a:r>
              <a:rPr lang="zh-CN" altLang="en-US" sz="2000" dirty="0">
                <a:solidFill>
                  <a:srgbClr val="FF0000"/>
                </a:solidFill>
                <a:latin typeface="微软雅黑" panose="020B0503020204020204" pitchFamily="34" charset="-122"/>
                <a:ea typeface="微软雅黑" panose="020B0503020204020204" pitchFamily="34" charset="-122"/>
              </a:rPr>
              <a:t>技术</a:t>
            </a:r>
            <a:r>
              <a:rPr lang="zh-CN" altLang="en-US" sz="2000" dirty="0">
                <a:latin typeface="微软雅黑" panose="020B0503020204020204" pitchFamily="34" charset="-122"/>
                <a:ea typeface="微软雅黑" panose="020B0503020204020204" pitchFamily="34" charset="-122"/>
              </a:rPr>
              <a:t>，通过对服务调用过程切面进行拦截，捕获相关信息，完成数据采集。</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94210" name="图片 2"/>
          <p:cNvPicPr>
            <a:picLocks noChangeAspect="1"/>
          </p:cNvPicPr>
          <p:nvPr/>
        </p:nvPicPr>
        <p:blipFill>
          <a:blip r:embed="rId1"/>
          <a:stretch>
            <a:fillRect/>
          </a:stretch>
        </p:blipFill>
        <p:spPr>
          <a:xfrm>
            <a:off x="119063" y="1731963"/>
            <a:ext cx="8907462" cy="2749550"/>
          </a:xfrm>
          <a:prstGeom prst="rect">
            <a:avLst/>
          </a:prstGeom>
          <a:noFill/>
          <a:ln w="9525">
            <a:noFill/>
          </a:ln>
        </p:spPr>
      </p:pic>
      <p:sp>
        <p:nvSpPr>
          <p:cNvPr id="94211" name="文本框 5"/>
          <p:cNvSpPr txBox="1"/>
          <p:nvPr/>
        </p:nvSpPr>
        <p:spPr>
          <a:xfrm>
            <a:off x="2955925" y="5480050"/>
            <a:ext cx="3498850" cy="368300"/>
          </a:xfrm>
          <a:prstGeom prst="rect">
            <a:avLst/>
          </a:prstGeom>
          <a:noFill/>
          <a:ln w="9525">
            <a:noFill/>
          </a:ln>
        </p:spPr>
        <p:txBody>
          <a:bodyPr wrap="square" anchor="t">
            <a:spAutoFit/>
          </a:bodyPr>
          <a:p>
            <a:pPr algn="ctr" eaLnBrk="0" hangingPunct="0"/>
            <a:r>
              <a:rPr lang="zh-CN" altLang="en-US" sz="1800">
                <a:latin typeface="Arial" panose="020B0604020202020204" pitchFamily="34" charset="0"/>
                <a:ea typeface="楷体_GB2312" pitchFamily="49" charset="-122"/>
              </a:rPr>
              <a:t>服务调用链的切面模型</a:t>
            </a:r>
            <a:endParaRPr lang="zh-CN" altLang="en-US" sz="1800">
              <a:latin typeface="Arial" panose="020B0604020202020204" pitchFamily="34" charset="0"/>
              <a:ea typeface="楷体_GB2312" pitchFamily="49" charset="-122"/>
            </a:endParaRP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95234" name="Text Box 4"/>
          <p:cNvSpPr txBox="1"/>
          <p:nvPr/>
        </p:nvSpPr>
        <p:spPr>
          <a:xfrm>
            <a:off x="479425" y="1268413"/>
            <a:ext cx="7740650" cy="4523105"/>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依据服务调用链的切面模型，一次服务调用由</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个采集点组成：</a:t>
            </a:r>
            <a:endParaRPr lang="zh-CN" altLang="en-US" sz="2400" dirty="0">
              <a:latin typeface="微软雅黑" panose="020B0503020204020204" pitchFamily="34" charset="-122"/>
              <a:ea typeface="微软雅黑" panose="020B0503020204020204" pitchFamily="34" charset="-122"/>
            </a:endParaRPr>
          </a:p>
          <a:p>
            <a:pPr indent="625475" eaLnBrk="0" hangingPunct="0">
              <a:lnSpc>
                <a:spcPct val="200000"/>
              </a:lnSpc>
              <a:spcBef>
                <a:spcPct val="40000"/>
              </a:spcBef>
              <a:buClr>
                <a:srgbClr val="FF0000"/>
              </a:buClr>
              <a:buSzTx/>
              <a:buFont typeface="Wingdings" panose="05000000000000000000" pitchFamily="2" charset="2"/>
            </a:pPr>
            <a:r>
              <a:rPr lang="en-US" altLang="zh-CN" sz="2000" dirty="0">
                <a:solidFill>
                  <a:srgbClr val="FF0000"/>
                </a:solidFill>
                <a:latin typeface="微软雅黑" panose="020B0503020204020204" pitchFamily="34" charset="-122"/>
                <a:ea typeface="微软雅黑" panose="020B0503020204020204" pitchFamily="34" charset="-122"/>
              </a:rPr>
              <a:t>CS</a:t>
            </a:r>
            <a:r>
              <a:rPr lang="en-US" altLang="zh-CN" sz="2000" dirty="0">
                <a:latin typeface="微软雅黑" panose="020B0503020204020204" pitchFamily="34" charset="-122"/>
                <a:ea typeface="微软雅黑" panose="020B0503020204020204" pitchFamily="34" charset="-122"/>
              </a:rPr>
              <a:t>(Client Send</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indent="625475" eaLnBrk="0" hangingPunct="0">
              <a:lnSpc>
                <a:spcPct val="200000"/>
              </a:lnSpc>
              <a:spcBef>
                <a:spcPct val="40000"/>
              </a:spcBef>
              <a:buClr>
                <a:srgbClr val="FF0000"/>
              </a:buClr>
              <a:buSzTx/>
              <a:buFont typeface="Wingdings" panose="05000000000000000000" pitchFamily="2" charset="2"/>
            </a:pPr>
            <a:r>
              <a:rPr lang="en-US" altLang="zh-CN" sz="2000" dirty="0">
                <a:solidFill>
                  <a:srgbClr val="FF0000"/>
                </a:solidFill>
                <a:latin typeface="微软雅黑" panose="020B0503020204020204" pitchFamily="34" charset="-122"/>
                <a:ea typeface="微软雅黑" panose="020B0503020204020204" pitchFamily="34" charset="-122"/>
              </a:rPr>
              <a:t>SR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Server Recv</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indent="625475" eaLnBrk="0" hangingPunct="0">
              <a:lnSpc>
                <a:spcPct val="200000"/>
              </a:lnSpc>
              <a:spcBef>
                <a:spcPct val="40000"/>
              </a:spcBef>
              <a:buClr>
                <a:srgbClr val="FF0000"/>
              </a:buClr>
              <a:buSzTx/>
              <a:buFont typeface="Wingdings" panose="05000000000000000000" pitchFamily="2" charset="2"/>
            </a:pPr>
            <a:r>
              <a:rPr lang="en-US" altLang="zh-CN" sz="2000" dirty="0">
                <a:solidFill>
                  <a:srgbClr val="FF0000"/>
                </a:solidFill>
                <a:latin typeface="微软雅黑" panose="020B0503020204020204" pitchFamily="34" charset="-122"/>
                <a:ea typeface="微软雅黑" panose="020B0503020204020204" pitchFamily="34" charset="-122"/>
              </a:rPr>
              <a:t>SS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Server Send</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indent="625475" eaLnBrk="0" hangingPunct="0">
              <a:lnSpc>
                <a:spcPct val="200000"/>
              </a:lnSpc>
              <a:spcBef>
                <a:spcPct val="40000"/>
              </a:spcBef>
              <a:buClr>
                <a:srgbClr val="FF0000"/>
              </a:buClr>
              <a:buSzTx/>
              <a:buFont typeface="Wingdings" panose="05000000000000000000" pitchFamily="2" charset="2"/>
            </a:pPr>
            <a:r>
              <a:rPr lang="en-US" altLang="zh-CN" sz="2000" dirty="0">
                <a:solidFill>
                  <a:srgbClr val="FF0000"/>
                </a:solidFill>
                <a:latin typeface="微软雅黑" panose="020B0503020204020204" pitchFamily="34" charset="-122"/>
                <a:ea typeface="微软雅黑" panose="020B0503020204020204" pitchFamily="34" charset="-122"/>
              </a:rPr>
              <a:t>CR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Client Recv</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副标题 2"/>
          <p:cNvSpPr>
            <a:spLocks noGrp="1"/>
          </p:cNvSpPr>
          <p:nvPr>
            <p:ph type="subTitle" idx="1"/>
          </p:nvPr>
        </p:nvSpPr>
        <p:spPr>
          <a:xfrm>
            <a:off x="2154238" y="5118100"/>
            <a:ext cx="5184775" cy="1839913"/>
          </a:xfrm>
          <a:ln/>
        </p:spPr>
        <p:txBody>
          <a:bodyPr vert="horz" wrap="square" lIns="91440" tIns="45720" rIns="91440" bIns="45720" anchor="t"/>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黑体" panose="02010609060101010101" pitchFamily="49" charset="-122"/>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mn-ea"/>
              <a:cs typeface="幼圆" panose="02010509060101010101" pitchFamily="49" charset="-122"/>
            </a:endParaRPr>
          </a:p>
        </p:txBody>
      </p:sp>
      <p:sp>
        <p:nvSpPr>
          <p:cNvPr id="2" name="Rectangle 2"/>
          <p:cNvSpPr>
            <a:spLocks noGrp="1" noChangeArrowheads="1"/>
          </p:cNvSpPr>
          <p:nvPr/>
        </p:nvSpPr>
        <p:spPr>
          <a:xfrm>
            <a:off x="5194300" y="5118100"/>
            <a:ext cx="3490913" cy="1108075"/>
          </a:xfrm>
          <a:prstGeom prst="rect">
            <a:avLst/>
          </a:prstGeom>
          <a:noFill/>
          <a:ln w="9525">
            <a:noFill/>
            <a:miter lim="800000"/>
          </a:ln>
        </p:spPr>
        <p:txBody>
          <a:bodyPr anchor="ctr"/>
          <a:lstStyle>
            <a:lvl1pPr algn="ctr" rtl="0" eaLnBrk="0" fontAlgn="base" hangingPunct="0">
              <a:spcBef>
                <a:spcPct val="0"/>
              </a:spcBef>
              <a:spcAft>
                <a:spcPct val="0"/>
              </a:spcAft>
              <a:defRPr sz="4800" b="0" smtClean="0">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defRPr/>
            </a:pPr>
            <a:endParaRPr kumimoji="0" lang="en-US" altLang="zh-CN" sz="1600" b="1" i="0" u="none" strike="noStrike" kern="1200" cap="none" spc="0" normalizeH="0" baseline="0" noProof="1">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2"/>
          <p:cNvSpPr txBox="1">
            <a:spLocks noChangeArrowheads="1"/>
          </p:cNvSpPr>
          <p:nvPr/>
        </p:nvSpPr>
        <p:spPr bwMode="auto">
          <a:xfrm>
            <a:off x="1804988" y="2390775"/>
            <a:ext cx="5754688" cy="990600"/>
          </a:xfrm>
          <a:prstGeom prst="rect">
            <a:avLst/>
          </a:prstGeom>
          <a:noFill/>
          <a:ln w="9525">
            <a:noFill/>
            <a:miter lim="800000"/>
          </a:ln>
          <a:effectLst>
            <a:outerShdw dist="35921" dir="2700000" algn="ctr" rotWithShape="0">
              <a:schemeClr val="bg2"/>
            </a:outerShdw>
          </a:effectLst>
        </p:spPr>
        <p:txBody>
          <a:bodyPr anchor="ctr"/>
          <a:lstStyle>
            <a:lvl1pPr algn="ctr" rtl="0" eaLnBrk="0" fontAlgn="base" hangingPunct="0">
              <a:spcBef>
                <a:spcPct val="0"/>
              </a:spcBef>
              <a:spcAft>
                <a:spcPct val="0"/>
              </a:spcAft>
              <a:defRPr sz="4800" b="0" smtClean="0">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新魏" panose="02010800040101010101" pitchFamily="2" charset="-122"/>
                <a:ea typeface="黑体" panose="02010609060101010101" pitchFamily="49" charset="-122"/>
                <a:cs typeface="黑体" panose="02010609060101010101" pitchFamily="49" charset="-122"/>
              </a:rPr>
              <a:t>第四</a:t>
            </a:r>
            <a:r>
              <a:rPr kumimoji="0" lang="zh-CN" altLang="en-US" sz="48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新魏" panose="02010800040101010101" pitchFamily="2" charset="-122"/>
                <a:ea typeface="黑体" panose="02010609060101010101" pitchFamily="49" charset="-122"/>
                <a:cs typeface="黑体" panose="02010609060101010101" pitchFamily="49" charset="-122"/>
              </a:rPr>
              <a:t>章</a:t>
            </a:r>
            <a:endParaRPr kumimoji="0" lang="zh-CN" altLang="en-US" sz="48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j-lt"/>
              <a:ea typeface="黑体" panose="02010609060101010101" pitchFamily="49" charset="-122"/>
              <a:cs typeface="黑体" panose="02010609060101010101" pitchFamily="49" charset="-122"/>
            </a:endParaRPr>
          </a:p>
        </p:txBody>
      </p:sp>
      <p:sp>
        <p:nvSpPr>
          <p:cNvPr id="8" name="Text Box 10"/>
          <p:cNvSpPr txBox="1">
            <a:spLocks noChangeArrowheads="1"/>
          </p:cNvSpPr>
          <p:nvPr/>
        </p:nvSpPr>
        <p:spPr bwMode="auto">
          <a:xfrm>
            <a:off x="1839913" y="4117975"/>
            <a:ext cx="5832475" cy="830263"/>
          </a:xfrm>
          <a:prstGeom prst="rect">
            <a:avLst/>
          </a:prstGeom>
          <a:noFill/>
          <a:ln w="9525">
            <a:noFill/>
            <a:miter lim="800000"/>
          </a:ln>
          <a:effectLst/>
        </p:spPr>
        <p:txBody>
          <a:bodyPr>
            <a:spAutoFit/>
          </a:bodyPr>
          <a:lstStyle/>
          <a:p>
            <a:pPr marR="0" algn="ctr" defTabSz="914400">
              <a:buClrTx/>
              <a:buSzTx/>
              <a:buFontTx/>
              <a:defRPr/>
            </a:pPr>
            <a:r>
              <a:rPr kumimoji="0" lang="zh-CN" altLang="en-US" sz="4800"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rPr>
              <a:t>服务调用链日志跟踪</a:t>
            </a:r>
            <a:endParaRPr kumimoji="0" lang="zh-CN" altLang="en-US" sz="4800"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000000"/>
                                          </p:val>
                                        </p:tav>
                                        <p:tav tm="100000">
                                          <p:val>
                                            <p:strVal val="#ppt_w"/>
                                          </p:val>
                                        </p:tav>
                                      </p:tavLst>
                                    </p:anim>
                                    <p:anim calcmode="lin" valueType="num">
                                      <p:cBhvr>
                                        <p:cTn id="13" dur="500" fill="hold"/>
                                        <p:tgtEl>
                                          <p:spTgt spid="8"/>
                                        </p:tgtEl>
                                        <p:attrNameLst>
                                          <p:attrName>ppt_h</p:attrName>
                                        </p:attrNameLst>
                                      </p:cBhvr>
                                      <p:tavLst>
                                        <p:tav tm="0">
                                          <p:val>
                                            <p:fltVal val="0.00000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96258" name="Text Box 4"/>
          <p:cNvSpPr txBox="1"/>
          <p:nvPr/>
        </p:nvSpPr>
        <p:spPr>
          <a:xfrm>
            <a:off x="479425" y="1268413"/>
            <a:ext cx="7740650" cy="5113020"/>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由于服务调用链是分层结构，每层的功能和输出是不一样的，分为三类：</a:t>
            </a:r>
            <a:endParaRPr lang="zh-CN" altLang="en-US" sz="2400" dirty="0">
              <a:latin typeface="微软雅黑" panose="020B0503020204020204" pitchFamily="34" charset="-122"/>
              <a:ea typeface="微软雅黑" panose="020B0503020204020204" pitchFamily="34" charset="-122"/>
            </a:endParaRPr>
          </a:p>
          <a:p>
            <a:pPr indent="561975"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①客户端调用信息采集</a:t>
            </a:r>
            <a:endParaRPr lang="zh-CN" altLang="en-US" sz="2400" dirty="0">
              <a:latin typeface="微软雅黑" panose="020B0503020204020204" pitchFamily="34" charset="-122"/>
              <a:ea typeface="微软雅黑" panose="020B0503020204020204" pitchFamily="34" charset="-122"/>
            </a:endParaRPr>
          </a:p>
          <a:p>
            <a:pPr indent="561975"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②接口层调用信息采集</a:t>
            </a:r>
            <a:endParaRPr lang="zh-CN" altLang="en-US" sz="2400" dirty="0">
              <a:latin typeface="微软雅黑" panose="020B0503020204020204" pitchFamily="34" charset="-122"/>
              <a:ea typeface="微软雅黑" panose="020B0503020204020204" pitchFamily="34" charset="-122"/>
            </a:endParaRPr>
          </a:p>
          <a:p>
            <a:pPr indent="561975"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③服务端调用信息采集</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97282" name="文本框 5"/>
          <p:cNvSpPr txBox="1"/>
          <p:nvPr/>
        </p:nvSpPr>
        <p:spPr>
          <a:xfrm>
            <a:off x="2955925" y="5813425"/>
            <a:ext cx="3498850" cy="398463"/>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分层日志数据输出参考</a:t>
            </a:r>
            <a:endParaRPr lang="zh-CN" altLang="en-US" sz="2000">
              <a:latin typeface="Arial" panose="020B0604020202020204" pitchFamily="34" charset="0"/>
              <a:ea typeface="楷体_GB2312" pitchFamily="49" charset="-122"/>
            </a:endParaRPr>
          </a:p>
        </p:txBody>
      </p:sp>
      <p:pic>
        <p:nvPicPr>
          <p:cNvPr id="97283" name="图片 3"/>
          <p:cNvPicPr>
            <a:picLocks noChangeAspect="1"/>
          </p:cNvPicPr>
          <p:nvPr/>
        </p:nvPicPr>
        <p:blipFill>
          <a:blip r:embed="rId1"/>
          <a:stretch>
            <a:fillRect/>
          </a:stretch>
        </p:blipFill>
        <p:spPr>
          <a:xfrm>
            <a:off x="168275" y="1412875"/>
            <a:ext cx="8972550" cy="4400550"/>
          </a:xfrm>
          <a:prstGeom prst="rect">
            <a:avLst/>
          </a:prstGeom>
          <a:noFill/>
          <a:ln w="9525">
            <a:noFill/>
          </a:ln>
        </p:spPr>
      </p:pic>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98306" name="Text Box 4"/>
          <p:cNvSpPr txBox="1"/>
          <p:nvPr/>
        </p:nvSpPr>
        <p:spPr>
          <a:xfrm>
            <a:off x="479425" y="1268413"/>
            <a:ext cx="7740650" cy="3932237"/>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采集与传输过程</a:t>
            </a:r>
            <a:endParaRPr lang="zh-CN" altLang="en-US" sz="2400" dirty="0">
              <a:solidFill>
                <a:srgbClr val="FF0000"/>
              </a:solidFill>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无侵入日志埋点通过</a:t>
            </a:r>
            <a:r>
              <a:rPr lang="en-US" altLang="zh-CN" sz="2400" dirty="0">
                <a:latin typeface="微软雅黑" panose="020B0503020204020204" pitchFamily="34" charset="-122"/>
                <a:ea typeface="微软雅黑" panose="020B0503020204020204" pitchFamily="34" charset="-122"/>
              </a:rPr>
              <a:t>Agent</a:t>
            </a:r>
            <a:r>
              <a:rPr lang="zh-CN" altLang="en-US" sz="2400" dirty="0">
                <a:latin typeface="微软雅黑" panose="020B0503020204020204" pitchFamily="34" charset="-122"/>
                <a:ea typeface="微软雅黑" panose="020B0503020204020204" pitchFamily="34" charset="-122"/>
              </a:rPr>
              <a:t>以</a:t>
            </a:r>
            <a:r>
              <a:rPr lang="en-US" altLang="zh-CN" sz="2400" dirty="0">
                <a:solidFill>
                  <a:srgbClr val="FF0000"/>
                </a:solidFill>
                <a:latin typeface="微软雅黑" panose="020B0503020204020204" pitchFamily="34" charset="-122"/>
                <a:ea typeface="微软雅黑" panose="020B0503020204020204" pitchFamily="34" charset="-122"/>
              </a:rPr>
              <a:t>AOP</a:t>
            </a:r>
            <a:r>
              <a:rPr lang="zh-CN" altLang="en-US" sz="2400" dirty="0">
                <a:solidFill>
                  <a:srgbClr val="FF0000"/>
                </a:solidFill>
                <a:latin typeface="微软雅黑" panose="020B0503020204020204" pitchFamily="34" charset="-122"/>
                <a:ea typeface="微软雅黑" panose="020B0503020204020204" pitchFamily="34" charset="-122"/>
              </a:rPr>
              <a:t>方式</a:t>
            </a:r>
            <a:r>
              <a:rPr lang="zh-CN" altLang="en-US" sz="2400" dirty="0">
                <a:latin typeface="微软雅黑" panose="020B0503020204020204" pitchFamily="34" charset="-122"/>
                <a:ea typeface="微软雅黑" panose="020B0503020204020204" pitchFamily="34" charset="-122"/>
              </a:rPr>
              <a:t>实现数据采集，利用本地缓存</a:t>
            </a:r>
            <a:r>
              <a:rPr lang="en-US" altLang="zh-CN" sz="2400" dirty="0">
                <a:latin typeface="微软雅黑" panose="020B0503020204020204" pitchFamily="34" charset="-122"/>
                <a:ea typeface="微软雅黑" panose="020B0503020204020204" pitchFamily="34" charset="-122"/>
              </a:rPr>
              <a:t>RingBuffer</a:t>
            </a:r>
            <a:r>
              <a:rPr lang="zh-CN" altLang="en-US" sz="2400" dirty="0">
                <a:latin typeface="微软雅黑" panose="020B0503020204020204" pitchFamily="34" charset="-122"/>
                <a:ea typeface="微软雅黑" panose="020B0503020204020204" pitchFamily="34" charset="-122"/>
              </a:rPr>
              <a:t>作为采集节点和消息中间件</a:t>
            </a:r>
            <a:r>
              <a:rPr lang="en-US" altLang="zh-CN" sz="2400" dirty="0">
                <a:latin typeface="微软雅黑" panose="020B0503020204020204" pitchFamily="34" charset="-122"/>
                <a:ea typeface="微软雅黑" panose="020B0503020204020204" pitchFamily="34" charset="-122"/>
              </a:rPr>
              <a:t>Kafka</a:t>
            </a:r>
            <a:r>
              <a:rPr lang="zh-CN" altLang="en-US" sz="2400" dirty="0">
                <a:latin typeface="微软雅黑" panose="020B0503020204020204" pitchFamily="34" charset="-122"/>
                <a:ea typeface="微软雅黑" panose="020B0503020204020204" pitchFamily="34" charset="-122"/>
              </a:rPr>
              <a:t>集群之间的缓冲，然后再利用</a:t>
            </a:r>
            <a:r>
              <a:rPr lang="en-US" altLang="zh-CN" sz="2400" dirty="0">
                <a:latin typeface="微软雅黑" panose="020B0503020204020204" pitchFamily="34" charset="-122"/>
                <a:ea typeface="微软雅黑" panose="020B0503020204020204" pitchFamily="34" charset="-122"/>
              </a:rPr>
              <a:t>Kafka</a:t>
            </a:r>
            <a:r>
              <a:rPr lang="zh-CN" altLang="en-US" sz="2400" dirty="0">
                <a:latin typeface="微软雅黑" panose="020B0503020204020204" pitchFamily="34" charset="-122"/>
                <a:ea typeface="微软雅黑" panose="020B0503020204020204" pitchFamily="34" charset="-122"/>
              </a:rPr>
              <a:t>高效的消息队列把数据推送给日志数据处理模块。</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99330" name="文本框 5"/>
          <p:cNvSpPr txBox="1"/>
          <p:nvPr/>
        </p:nvSpPr>
        <p:spPr>
          <a:xfrm>
            <a:off x="2955925" y="5492750"/>
            <a:ext cx="3498850" cy="40005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日志采集与传输流程</a:t>
            </a:r>
            <a:endParaRPr lang="zh-CN" altLang="en-US" sz="2000">
              <a:latin typeface="Arial" panose="020B0604020202020204" pitchFamily="34" charset="0"/>
              <a:ea typeface="楷体_GB2312" pitchFamily="49" charset="-122"/>
            </a:endParaRPr>
          </a:p>
        </p:txBody>
      </p:sp>
      <p:pic>
        <p:nvPicPr>
          <p:cNvPr id="99331" name="图片 3"/>
          <p:cNvPicPr>
            <a:picLocks noChangeAspect="1"/>
          </p:cNvPicPr>
          <p:nvPr/>
        </p:nvPicPr>
        <p:blipFill>
          <a:blip r:embed="rId1"/>
          <a:stretch>
            <a:fillRect/>
          </a:stretch>
        </p:blipFill>
        <p:spPr>
          <a:xfrm>
            <a:off x="576263" y="1519238"/>
            <a:ext cx="8258175" cy="3819525"/>
          </a:xfrm>
          <a:prstGeom prst="rect">
            <a:avLst/>
          </a:prstGeom>
          <a:noFill/>
          <a:ln w="9525">
            <a:noFill/>
          </a:ln>
        </p:spPr>
      </p:pic>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00354" name="Text Box 4"/>
          <p:cNvSpPr txBox="1"/>
          <p:nvPr/>
        </p:nvSpPr>
        <p:spPr>
          <a:xfrm>
            <a:off x="479425" y="1268413"/>
            <a:ext cx="7740650" cy="3194050"/>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en-US" altLang="zh-CN" sz="2400" dirty="0">
                <a:solidFill>
                  <a:srgbClr val="FF0000"/>
                </a:solidFill>
                <a:latin typeface="微软雅黑" panose="020B0503020204020204" pitchFamily="34" charset="-122"/>
                <a:ea typeface="微软雅黑" panose="020B0503020204020204" pitchFamily="34" charset="-122"/>
              </a:rPr>
              <a:t>RingBuffer</a:t>
            </a:r>
            <a:endParaRPr lang="en-US" altLang="zh-CN" sz="2400" dirty="0">
              <a:solidFill>
                <a:srgbClr val="FF0000"/>
              </a:solidFill>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称为环形缓冲区，又叫环形队列，是标准的先进先（</a:t>
            </a:r>
            <a:r>
              <a:rPr lang="en-US" altLang="zh-CN" sz="2400" dirty="0">
                <a:latin typeface="微软雅黑" panose="020B0503020204020204" pitchFamily="34" charset="-122"/>
                <a:ea typeface="微软雅黑" panose="020B0503020204020204" pitchFamily="34" charset="-122"/>
              </a:rPr>
              <a:t>FIFO</a:t>
            </a:r>
            <a:r>
              <a:rPr lang="zh-CN" altLang="en-US" sz="2400" dirty="0">
                <a:latin typeface="微软雅黑" panose="020B0503020204020204" pitchFamily="34" charset="-122"/>
                <a:ea typeface="微软雅黑" panose="020B0503020204020204" pitchFamily="34" charset="-122"/>
              </a:rPr>
              <a:t>）模型，主要用于存储一段连续的数据块且大小可以设置，比较适用于日志数据的传递。</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日志数据采集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3" name="Text Box 4"/>
          <p:cNvSpPr txBox="1"/>
          <p:nvPr/>
        </p:nvSpPr>
        <p:spPr>
          <a:xfrm>
            <a:off x="190500" y="876300"/>
            <a:ext cx="8763000" cy="5262245"/>
          </a:xfrm>
          <a:prstGeom prst="rect">
            <a:avLst/>
          </a:prstGeom>
          <a:noFill/>
          <a:ln w="9525">
            <a:noFill/>
          </a:ln>
        </p:spPr>
        <p:txBody>
          <a:bodyPr wrap="square"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noProof="1" dirty="0">
                <a:latin typeface="微软雅黑" panose="020B0503020204020204" pitchFamily="34" charset="-122"/>
                <a:ea typeface="微软雅黑" panose="020B0503020204020204" pitchFamily="34" charset="-122"/>
                <a:cs typeface="+mn-cs"/>
              </a:rPr>
              <a:t>日志传输采用的是</a:t>
            </a:r>
            <a:r>
              <a:rPr lang="en-US" altLang="zh-CN" sz="2400" noProof="1" dirty="0">
                <a:latin typeface="微软雅黑" panose="020B0503020204020204" pitchFamily="34" charset="-122"/>
                <a:ea typeface="微软雅黑" panose="020B0503020204020204" pitchFamily="34" charset="-122"/>
                <a:cs typeface="+mn-cs"/>
              </a:rPr>
              <a:t>Kafka</a:t>
            </a:r>
            <a:r>
              <a:rPr lang="zh-CN" altLang="en-US" sz="2400" noProof="1" dirty="0">
                <a:latin typeface="微软雅黑" panose="020B0503020204020204" pitchFamily="34" charset="-122"/>
                <a:ea typeface="微软雅黑" panose="020B0503020204020204" pitchFamily="34" charset="-122"/>
                <a:cs typeface="+mn-cs"/>
              </a:rPr>
              <a:t>消息中间件，这主要是由</a:t>
            </a:r>
            <a:r>
              <a:rPr lang="en-US" altLang="zh-CN" sz="2400" noProof="1" dirty="0">
                <a:latin typeface="微软雅黑" panose="020B0503020204020204" pitchFamily="34" charset="-122"/>
                <a:ea typeface="微软雅黑" panose="020B0503020204020204" pitchFamily="34" charset="-122"/>
                <a:cs typeface="+mn-cs"/>
              </a:rPr>
              <a:t>Kafka</a:t>
            </a:r>
            <a:r>
              <a:rPr lang="zh-CN" altLang="en-US" sz="2400" noProof="1" dirty="0">
                <a:latin typeface="微软雅黑" panose="020B0503020204020204" pitchFamily="34" charset="-122"/>
                <a:ea typeface="微软雅黑" panose="020B0503020204020204" pitchFamily="34" charset="-122"/>
                <a:cs typeface="+mn-cs"/>
              </a:rPr>
              <a:t>的特性决定。</a:t>
            </a:r>
            <a:r>
              <a:rPr lang="en-US" altLang="zh-CN" sz="2400" noProof="1" dirty="0">
                <a:latin typeface="微软雅黑" panose="020B0503020204020204" pitchFamily="34" charset="-122"/>
                <a:ea typeface="微软雅黑" panose="020B0503020204020204" pitchFamily="34" charset="-122"/>
                <a:cs typeface="+mn-cs"/>
              </a:rPr>
              <a:t>Kafka</a:t>
            </a:r>
            <a:r>
              <a:rPr lang="zh-CN" altLang="en-US" sz="2400" noProof="1" dirty="0">
                <a:latin typeface="微软雅黑" panose="020B0503020204020204" pitchFamily="34" charset="-122"/>
                <a:ea typeface="微软雅黑" panose="020B0503020204020204" pitchFamily="34" charset="-122"/>
                <a:cs typeface="+mn-cs"/>
              </a:rPr>
              <a:t>的特性：</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000" noProof="1" dirty="0">
                <a:latin typeface="微软雅黑" panose="020B0503020204020204" pitchFamily="34" charset="-122"/>
                <a:ea typeface="微软雅黑" panose="020B0503020204020204" pitchFamily="34" charset="-122"/>
                <a:cs typeface="+mn-cs"/>
              </a:rPr>
              <a:t>高吞吐量</a:t>
            </a:r>
            <a:endParaRPr lang="zh-CN" altLang="en-US" sz="20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000" noProof="1" dirty="0">
                <a:latin typeface="微软雅黑" panose="020B0503020204020204" pitchFamily="34" charset="-122"/>
                <a:ea typeface="微软雅黑" panose="020B0503020204020204" pitchFamily="34" charset="-122"/>
                <a:cs typeface="+mn-cs"/>
              </a:rPr>
              <a:t>可拓展性</a:t>
            </a:r>
            <a:endParaRPr lang="zh-CN" altLang="en-US" sz="20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000" noProof="1" dirty="0">
                <a:latin typeface="微软雅黑" panose="020B0503020204020204" pitchFamily="34" charset="-122"/>
                <a:ea typeface="微软雅黑" panose="020B0503020204020204" pitchFamily="34" charset="-122"/>
                <a:cs typeface="+mn-cs"/>
              </a:rPr>
              <a:t>持久性、可靠性</a:t>
            </a:r>
            <a:endParaRPr lang="zh-CN" altLang="en-US" sz="20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000" noProof="1" dirty="0">
                <a:latin typeface="微软雅黑" panose="020B0503020204020204" pitchFamily="34" charset="-122"/>
                <a:ea typeface="微软雅黑" panose="020B0503020204020204" pitchFamily="34" charset="-122"/>
                <a:cs typeface="+mn-cs"/>
              </a:rPr>
              <a:t>容错性</a:t>
            </a:r>
            <a:endParaRPr lang="zh-CN" altLang="en-US" sz="20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000" noProof="1" dirty="0">
                <a:latin typeface="微软雅黑" panose="020B0503020204020204" pitchFamily="34" charset="-122"/>
                <a:ea typeface="微软雅黑" panose="020B0503020204020204" pitchFamily="34" charset="-122"/>
                <a:cs typeface="+mn-cs"/>
              </a:rPr>
              <a:t>高并发</a:t>
            </a:r>
            <a:endParaRPr lang="zh-CN" altLang="en-US" sz="2000" noProof="1" dirty="0">
              <a:latin typeface="微软雅黑" panose="020B0503020204020204" pitchFamily="34" charset="-122"/>
              <a:ea typeface="微软雅黑" panose="020B0503020204020204" pitchFamily="34" charset="-122"/>
              <a:cs typeface="+mn-cs"/>
            </a:endParaRPr>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日志数据分析处理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02402" name="Text Box 4"/>
          <p:cNvSpPr txBox="1"/>
          <p:nvPr/>
        </p:nvSpPr>
        <p:spPr>
          <a:xfrm>
            <a:off x="193675" y="866775"/>
            <a:ext cx="8845550" cy="1568450"/>
          </a:xfrm>
          <a:prstGeom prst="rect">
            <a:avLst/>
          </a:prstGeom>
          <a:noFill/>
          <a:ln w="9525">
            <a:noFill/>
          </a:ln>
        </p:spPr>
        <p:txBody>
          <a:bodyPr wrap="square"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日志数据分析处理采用流处理技术，选择</a:t>
            </a:r>
            <a:r>
              <a:rPr lang="en-US" altLang="zh-CN" sz="2400" dirty="0">
                <a:latin typeface="微软雅黑" panose="020B0503020204020204" pitchFamily="34" charset="-122"/>
                <a:ea typeface="微软雅黑" panose="020B0503020204020204" pitchFamily="34" charset="-122"/>
              </a:rPr>
              <a:t>Strom</a:t>
            </a:r>
            <a:r>
              <a:rPr lang="zh-CN" altLang="en-US" sz="2400" dirty="0">
                <a:latin typeface="微软雅黑" panose="020B0503020204020204" pitchFamily="34" charset="-122"/>
                <a:ea typeface="微软雅黑" panose="020B0503020204020204" pitchFamily="34" charset="-122"/>
              </a:rPr>
              <a:t>为日志数据流处理框架。</a:t>
            </a:r>
            <a:endParaRPr lang="zh-CN" altLang="en-US" sz="2400" dirty="0">
              <a:latin typeface="微软雅黑" panose="020B0503020204020204" pitchFamily="34" charset="-122"/>
              <a:ea typeface="微软雅黑" panose="020B0503020204020204" pitchFamily="34" charset="-122"/>
            </a:endParaRPr>
          </a:p>
        </p:txBody>
      </p:sp>
      <p:pic>
        <p:nvPicPr>
          <p:cNvPr id="102403" name="图片 3"/>
          <p:cNvPicPr>
            <a:picLocks noChangeAspect="1"/>
          </p:cNvPicPr>
          <p:nvPr/>
        </p:nvPicPr>
        <p:blipFill>
          <a:blip r:embed="rId1"/>
          <a:stretch>
            <a:fillRect/>
          </a:stretch>
        </p:blipFill>
        <p:spPr>
          <a:xfrm>
            <a:off x="933450" y="2436813"/>
            <a:ext cx="7715250" cy="3684587"/>
          </a:xfrm>
          <a:prstGeom prst="rect">
            <a:avLst/>
          </a:prstGeom>
          <a:noFill/>
          <a:ln w="9525">
            <a:noFill/>
          </a:ln>
        </p:spPr>
      </p:pic>
      <p:sp>
        <p:nvSpPr>
          <p:cNvPr id="102404" name="文本框 5"/>
          <p:cNvSpPr txBox="1"/>
          <p:nvPr/>
        </p:nvSpPr>
        <p:spPr>
          <a:xfrm>
            <a:off x="3081338" y="6243638"/>
            <a:ext cx="3498850"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日志数据处理流程</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服务调用链信息展示</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03426" name="Text Box 4"/>
          <p:cNvSpPr txBox="1"/>
          <p:nvPr/>
        </p:nvSpPr>
        <p:spPr>
          <a:xfrm>
            <a:off x="479425" y="1268413"/>
            <a:ext cx="7740650" cy="2601912"/>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调用链的两种实现方式：</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第一种：</a:t>
            </a:r>
            <a:r>
              <a:rPr lang="zh-CN" altLang="en-US" sz="2400" dirty="0">
                <a:solidFill>
                  <a:srgbClr val="FF0000"/>
                </a:solidFill>
                <a:latin typeface="微软雅黑" panose="020B0503020204020204" pitchFamily="34" charset="-122"/>
                <a:ea typeface="微软雅黑" panose="020B0503020204020204" pitchFamily="34" charset="-122"/>
              </a:rPr>
              <a:t>列表</a:t>
            </a:r>
            <a:r>
              <a:rPr lang="zh-CN" altLang="en-US" sz="2400" dirty="0">
                <a:latin typeface="微软雅黑" panose="020B0503020204020204" pitchFamily="34" charset="-122"/>
                <a:ea typeface="微软雅黑" panose="020B0503020204020204" pitchFamily="34" charset="-122"/>
              </a:rPr>
              <a:t>方式，以表格的形式分层次。</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第二种：以</a:t>
            </a:r>
            <a:r>
              <a:rPr lang="zh-CN" altLang="en-US" sz="2400" dirty="0">
                <a:solidFill>
                  <a:srgbClr val="FF0000"/>
                </a:solidFill>
                <a:latin typeface="微软雅黑" panose="020B0503020204020204" pitchFamily="34" charset="-122"/>
                <a:ea typeface="微软雅黑" panose="020B0503020204020204" pitchFamily="34" charset="-122"/>
              </a:rPr>
              <a:t>服务地图</a:t>
            </a:r>
            <a:r>
              <a:rPr lang="zh-CN" altLang="en-US" sz="2400" dirty="0">
                <a:latin typeface="微软雅黑" panose="020B0503020204020204" pitchFamily="34" charset="-122"/>
                <a:ea typeface="微软雅黑" panose="020B0503020204020204" pitchFamily="34" charset="-122"/>
              </a:rPr>
              <a:t>的方式展示、</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服务调用链信息展示</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104450" name="图片 2"/>
          <p:cNvPicPr>
            <a:picLocks noChangeAspect="1"/>
          </p:cNvPicPr>
          <p:nvPr/>
        </p:nvPicPr>
        <p:blipFill>
          <a:blip r:embed="rId1"/>
          <a:stretch>
            <a:fillRect/>
          </a:stretch>
        </p:blipFill>
        <p:spPr>
          <a:xfrm>
            <a:off x="346075" y="1196975"/>
            <a:ext cx="8497888" cy="5126038"/>
          </a:xfrm>
          <a:prstGeom prst="rect">
            <a:avLst/>
          </a:prstGeom>
          <a:noFill/>
          <a:ln w="9525">
            <a:noFill/>
          </a:ln>
        </p:spPr>
      </p:pic>
      <p:sp>
        <p:nvSpPr>
          <p:cNvPr id="104451" name="文本框 5"/>
          <p:cNvSpPr txBox="1"/>
          <p:nvPr/>
        </p:nvSpPr>
        <p:spPr>
          <a:xfrm>
            <a:off x="3046413" y="6315075"/>
            <a:ext cx="3497262" cy="398463"/>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服务调用链跟踪</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810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服务调用链信息展示</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05474" name="文本框 5"/>
          <p:cNvSpPr txBox="1"/>
          <p:nvPr/>
        </p:nvSpPr>
        <p:spPr>
          <a:xfrm>
            <a:off x="3046413" y="6315075"/>
            <a:ext cx="3497262" cy="398463"/>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服务地图</a:t>
            </a:r>
            <a:endParaRPr lang="zh-CN" altLang="en-US" sz="2000">
              <a:latin typeface="Arial" panose="020B0604020202020204" pitchFamily="34" charset="0"/>
              <a:ea typeface="楷体_GB2312" pitchFamily="49" charset="-122"/>
            </a:endParaRPr>
          </a:p>
        </p:txBody>
      </p:sp>
      <p:pic>
        <p:nvPicPr>
          <p:cNvPr id="105475" name="图片 3"/>
          <p:cNvPicPr>
            <a:picLocks noChangeAspect="1"/>
          </p:cNvPicPr>
          <p:nvPr/>
        </p:nvPicPr>
        <p:blipFill>
          <a:blip r:embed="rId1"/>
          <a:stretch>
            <a:fillRect/>
          </a:stretch>
        </p:blipFill>
        <p:spPr>
          <a:xfrm>
            <a:off x="311150" y="1160463"/>
            <a:ext cx="8578850" cy="5076825"/>
          </a:xfrm>
          <a:prstGeom prst="rect">
            <a:avLst/>
          </a:prstGeom>
          <a:noFill/>
          <a:ln w="9525">
            <a:noFill/>
          </a:ln>
        </p:spPr>
      </p:pic>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1271588" y="323850"/>
            <a:ext cx="5549900" cy="138430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第四章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lang="zh-CN" altLang="en-US" sz="2800" strike="noStrike" kern="0" noProof="0" dirty="0">
                <a:solidFill>
                  <a:schemeClr val="tx1"/>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sym typeface="+mn-ea"/>
              </a:rPr>
              <a:t>服务调用链日志跟踪</a:t>
            </a:r>
            <a:endParaRPr kumimoji="0" lang="zh-CN" altLang="en-US" sz="2800" strike="noStrike"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4.1  服务调用链实现的一般原理</a:t>
            </a:r>
            <a:endPar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4.2  实现调用链日志跟踪</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4.3  调用链日志跟踪的应用</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4.4  日志系统的容量和性能评估</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1271588" y="323850"/>
            <a:ext cx="5549900" cy="138430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第四章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lang="zh-CN" altLang="en-US" sz="2800" strike="noStrike" kern="0" noProof="0" dirty="0">
                <a:solidFill>
                  <a:schemeClr val="tx1"/>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sym typeface="+mn-ea"/>
              </a:rPr>
              <a:t>服务调用链日志跟踪</a:t>
            </a:r>
            <a:endParaRPr kumimoji="0" lang="zh-CN" altLang="en-US" sz="2800" strike="noStrike"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4.1  服务调用链实现的一般原理</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4.2  实现调用链日志跟踪</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4.3  调用链日志跟踪的应用</a:t>
            </a:r>
            <a:endPar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4.4  日志系统的容量和性能评估</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630238"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调用链日志跟踪的应用</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0962" name="Text Box 4"/>
          <p:cNvSpPr txBox="1"/>
          <p:nvPr/>
        </p:nvSpPr>
        <p:spPr>
          <a:xfrm>
            <a:off x="479425" y="1268413"/>
            <a:ext cx="7740650" cy="3487738"/>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noProof="1" dirty="0">
                <a:latin typeface="微软雅黑" panose="020B0503020204020204" pitchFamily="34" charset="-122"/>
                <a:ea typeface="微软雅黑" panose="020B0503020204020204" pitchFamily="34" charset="-122"/>
                <a:cs typeface="+mn-cs"/>
              </a:rPr>
              <a:t>调用链日志跟踪系统衍生的应用：</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总体监控</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监控预警</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安全审计</a:t>
            </a:r>
            <a:endParaRPr lang="zh-CN" altLang="en-US" sz="2400" noProof="1"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630238"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调用链日志跟踪的应用</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08546" name="Text Box 4"/>
          <p:cNvSpPr txBox="1"/>
          <p:nvPr/>
        </p:nvSpPr>
        <p:spPr>
          <a:xfrm>
            <a:off x="479425" y="1268413"/>
            <a:ext cx="7740650" cy="3046412"/>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总体监控</a:t>
            </a:r>
            <a:r>
              <a:rPr lang="zh-CN" altLang="en-US" sz="2400" dirty="0">
                <a:latin typeface="微软雅黑" panose="020B0503020204020204" pitchFamily="34" charset="-122"/>
                <a:ea typeface="微软雅黑" panose="020B0503020204020204" pitchFamily="34" charset="-122"/>
              </a:rPr>
              <a:t>是从宏观上统计分析各业务中心或服务单元的服务运行状况，主要监控的指标有服务数量、服务访问次数、服务平均响应时间、服务平均成功率，提供了服务异常监控和服务运行时长及监控报表。</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5588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调用链日志跟踪的应用</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09570" name="文本框 5"/>
          <p:cNvSpPr txBox="1"/>
          <p:nvPr/>
        </p:nvSpPr>
        <p:spPr>
          <a:xfrm>
            <a:off x="3046413" y="6278563"/>
            <a:ext cx="3497262"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服务总体监控</a:t>
            </a:r>
            <a:endParaRPr lang="zh-CN" altLang="en-US" sz="2000">
              <a:latin typeface="Arial" panose="020B0604020202020204" pitchFamily="34" charset="0"/>
              <a:ea typeface="楷体_GB2312" pitchFamily="49" charset="-122"/>
            </a:endParaRPr>
          </a:p>
        </p:txBody>
      </p:sp>
      <p:pic>
        <p:nvPicPr>
          <p:cNvPr id="109571" name="图片 2"/>
          <p:cNvPicPr>
            <a:picLocks noChangeAspect="1"/>
          </p:cNvPicPr>
          <p:nvPr/>
        </p:nvPicPr>
        <p:blipFill>
          <a:blip r:embed="rId1"/>
          <a:stretch>
            <a:fillRect/>
          </a:stretch>
        </p:blipFill>
        <p:spPr>
          <a:xfrm>
            <a:off x="109538" y="1160463"/>
            <a:ext cx="8926512" cy="5068887"/>
          </a:xfrm>
          <a:prstGeom prst="rect">
            <a:avLst/>
          </a:prstGeom>
          <a:noFill/>
          <a:ln w="9525">
            <a:noFill/>
          </a:ln>
        </p:spPr>
      </p:pic>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630238"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调用链日志跟踪的应用</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10594" name="Text Box 4"/>
          <p:cNvSpPr txBox="1"/>
          <p:nvPr/>
        </p:nvSpPr>
        <p:spPr>
          <a:xfrm>
            <a:off x="479425" y="1268413"/>
            <a:ext cx="7740650" cy="3194050"/>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监控预警</a:t>
            </a:r>
            <a:r>
              <a:rPr lang="zh-CN" altLang="en-US" sz="2400" dirty="0">
                <a:latin typeface="微软雅黑" panose="020B0503020204020204" pitchFamily="34" charset="-122"/>
                <a:ea typeface="微软雅黑" panose="020B0503020204020204" pitchFamily="34" charset="-122"/>
              </a:rPr>
              <a:t>主要通过预警指标阈值设定，对系统服务潜在的风险进行预告警提醒。</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监控预警</a:t>
            </a:r>
            <a:r>
              <a:rPr lang="zh-CN" altLang="en-US" sz="2400" dirty="0">
                <a:latin typeface="微软雅黑" panose="020B0503020204020204" pitchFamily="34" charset="-122"/>
                <a:ea typeface="微软雅黑" panose="020B0503020204020204" pitchFamily="34" charset="-122"/>
              </a:rPr>
              <a:t>可以根据不同的风险等级进行分类管理，不同的分类可以设置不同的处理方式。</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630238"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调用链日志跟踪的应用</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111618" name="图片 2"/>
          <p:cNvPicPr>
            <a:picLocks noChangeAspect="1"/>
          </p:cNvPicPr>
          <p:nvPr/>
        </p:nvPicPr>
        <p:blipFill>
          <a:blip r:embed="rId1"/>
          <a:stretch>
            <a:fillRect/>
          </a:stretch>
        </p:blipFill>
        <p:spPr>
          <a:xfrm>
            <a:off x="260350" y="1473200"/>
            <a:ext cx="8834438" cy="1344613"/>
          </a:xfrm>
          <a:prstGeom prst="rect">
            <a:avLst/>
          </a:prstGeom>
          <a:noFill/>
          <a:ln w="9525">
            <a:noFill/>
          </a:ln>
        </p:spPr>
      </p:pic>
      <p:pic>
        <p:nvPicPr>
          <p:cNvPr id="111619" name="图片 4"/>
          <p:cNvPicPr>
            <a:picLocks noChangeAspect="1"/>
          </p:cNvPicPr>
          <p:nvPr/>
        </p:nvPicPr>
        <p:blipFill>
          <a:blip r:embed="rId2"/>
          <a:stretch>
            <a:fillRect/>
          </a:stretch>
        </p:blipFill>
        <p:spPr>
          <a:xfrm>
            <a:off x="330200" y="3228975"/>
            <a:ext cx="8724900" cy="1649413"/>
          </a:xfrm>
          <a:prstGeom prst="rect">
            <a:avLst/>
          </a:prstGeom>
          <a:noFill/>
          <a:ln w="9525">
            <a:noFill/>
          </a:ln>
        </p:spPr>
      </p:pic>
      <p:sp>
        <p:nvSpPr>
          <p:cNvPr id="111620" name="文本框 5"/>
          <p:cNvSpPr txBox="1"/>
          <p:nvPr/>
        </p:nvSpPr>
        <p:spPr>
          <a:xfrm>
            <a:off x="2943225" y="5329238"/>
            <a:ext cx="3498850"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监控预警指标说明</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5588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调用链日志跟踪的应用</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12642" name="文本框 5"/>
          <p:cNvSpPr txBox="1"/>
          <p:nvPr/>
        </p:nvSpPr>
        <p:spPr>
          <a:xfrm>
            <a:off x="2965450" y="5440363"/>
            <a:ext cx="3498850"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预警指标阈值设置</a:t>
            </a:r>
            <a:endParaRPr lang="zh-CN" altLang="en-US" sz="2000">
              <a:latin typeface="Arial" panose="020B0604020202020204" pitchFamily="34" charset="0"/>
              <a:ea typeface="楷体_GB2312" pitchFamily="49" charset="-122"/>
            </a:endParaRPr>
          </a:p>
        </p:txBody>
      </p:sp>
      <p:pic>
        <p:nvPicPr>
          <p:cNvPr id="112643" name="图片 3"/>
          <p:cNvPicPr>
            <a:picLocks noChangeAspect="1"/>
          </p:cNvPicPr>
          <p:nvPr/>
        </p:nvPicPr>
        <p:blipFill>
          <a:blip r:embed="rId1"/>
          <a:stretch>
            <a:fillRect/>
          </a:stretch>
        </p:blipFill>
        <p:spPr>
          <a:xfrm>
            <a:off x="182563" y="1546225"/>
            <a:ext cx="8780462" cy="3594100"/>
          </a:xfrm>
          <a:prstGeom prst="rect">
            <a:avLst/>
          </a:prstGeom>
          <a:noFill/>
          <a:ln w="9525">
            <a:noFill/>
          </a:ln>
        </p:spPr>
      </p:pic>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630238"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调用链日志跟踪的应用</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13666" name="Text Box 4"/>
          <p:cNvSpPr txBox="1"/>
          <p:nvPr/>
        </p:nvSpPr>
        <p:spPr>
          <a:xfrm>
            <a:off x="479425" y="1268413"/>
            <a:ext cx="8259763" cy="3046412"/>
          </a:xfrm>
          <a:prstGeom prst="rect">
            <a:avLst/>
          </a:prstGeom>
          <a:noFill/>
          <a:ln w="9525">
            <a:noFill/>
          </a:ln>
        </p:spPr>
        <p:txBody>
          <a:bodyPr wrap="square"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安全审计</a:t>
            </a:r>
            <a:r>
              <a:rPr lang="zh-CN" altLang="en-US" sz="2400" dirty="0">
                <a:latin typeface="微软雅黑" panose="020B0503020204020204" pitchFamily="34" charset="-122"/>
                <a:ea typeface="微软雅黑" panose="020B0503020204020204" pitchFamily="34" charset="-122"/>
              </a:rPr>
              <a:t>是对服务非法调用的一种核查方法，可以运用数据挖掘技术和数据分析方法对服务调用日志进行分析运算，把违反服务调用关系限制和系统约束的非法调用行为分析统计出来，供运维人员诊断系统中的漏洞和风险。</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558800" y="279400"/>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调用链日志跟踪的应用</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14690" name="文本框 5"/>
          <p:cNvSpPr txBox="1"/>
          <p:nvPr/>
        </p:nvSpPr>
        <p:spPr>
          <a:xfrm>
            <a:off x="2895600" y="5334000"/>
            <a:ext cx="3497263" cy="398463"/>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安全审计参考指标</a:t>
            </a:r>
            <a:endParaRPr lang="zh-CN" altLang="en-US" sz="2000">
              <a:latin typeface="Arial" panose="020B0604020202020204" pitchFamily="34" charset="0"/>
              <a:ea typeface="楷体_GB2312" pitchFamily="49" charset="-122"/>
            </a:endParaRPr>
          </a:p>
        </p:txBody>
      </p:sp>
      <p:pic>
        <p:nvPicPr>
          <p:cNvPr id="114691" name="图片 4"/>
          <p:cNvPicPr>
            <a:picLocks noChangeAspect="1"/>
          </p:cNvPicPr>
          <p:nvPr/>
        </p:nvPicPr>
        <p:blipFill>
          <a:blip r:embed="rId1"/>
          <a:stretch>
            <a:fillRect/>
          </a:stretch>
        </p:blipFill>
        <p:spPr>
          <a:xfrm>
            <a:off x="136525" y="1673225"/>
            <a:ext cx="8870950" cy="3227388"/>
          </a:xfrm>
          <a:prstGeom prst="rect">
            <a:avLst/>
          </a:prstGeom>
          <a:noFill/>
          <a:ln w="9525">
            <a:noFill/>
          </a:ln>
        </p:spPr>
      </p:pic>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1271588" y="323850"/>
            <a:ext cx="5549900" cy="138430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第四章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lang="zh-CN" altLang="en-US" sz="2800" strike="noStrike" kern="0" noProof="0" dirty="0">
                <a:solidFill>
                  <a:schemeClr val="tx1"/>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sym typeface="+mn-ea"/>
              </a:rPr>
              <a:t>服务调用链日志跟踪</a:t>
            </a:r>
            <a:endParaRPr kumimoji="0" lang="zh-CN" altLang="en-US" sz="2800" strike="noStrike"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4.1  服务调用链实现的一般原理</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4.2  实现调用链日志跟踪</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4.3  调用链日志跟踪的应用</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4.4  日志系统的容量和性能评估</a:t>
            </a:r>
            <a:endPar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985838" y="314325"/>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服务调用链实现的一般原理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78850" name="Text Box 4"/>
          <p:cNvSpPr txBox="1"/>
          <p:nvPr/>
        </p:nvSpPr>
        <p:spPr>
          <a:xfrm>
            <a:off x="479425" y="1268413"/>
            <a:ext cx="7740650" cy="3635375"/>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服务调用链</a:t>
            </a:r>
            <a:r>
              <a:rPr lang="zh-CN" altLang="en-US" sz="2400" dirty="0">
                <a:latin typeface="微软雅黑" panose="020B0503020204020204" pitchFamily="34" charset="-122"/>
                <a:ea typeface="微软雅黑" panose="020B0503020204020204" pitchFamily="34" charset="-122"/>
              </a:rPr>
              <a:t>是指完成一个业务过程，从前端到后端把所有参与执行的服务根据先后顺序连接起来形成一个树状结构的链。</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endParaRPr lang="en-US" altLang="zh-CN" sz="18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pitchFamily="2" charset="2"/>
            </a:pP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546100" y="279400"/>
            <a:ext cx="4832350"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容量评估指标</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16738" name="文本框 5"/>
          <p:cNvSpPr txBox="1"/>
          <p:nvPr/>
        </p:nvSpPr>
        <p:spPr>
          <a:xfrm>
            <a:off x="2708275" y="6430963"/>
            <a:ext cx="3924300"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不同组网类型下的容量评估参数</a:t>
            </a:r>
            <a:endParaRPr lang="zh-CN" altLang="en-US" sz="2000">
              <a:latin typeface="Arial" panose="020B0604020202020204" pitchFamily="34" charset="0"/>
              <a:ea typeface="楷体_GB2312" pitchFamily="49" charset="-122"/>
            </a:endParaRPr>
          </a:p>
        </p:txBody>
      </p:sp>
      <p:pic>
        <p:nvPicPr>
          <p:cNvPr id="116739" name="图片 3"/>
          <p:cNvPicPr>
            <a:picLocks noChangeAspect="1"/>
          </p:cNvPicPr>
          <p:nvPr/>
        </p:nvPicPr>
        <p:blipFill>
          <a:blip r:embed="rId1"/>
          <a:stretch>
            <a:fillRect/>
          </a:stretch>
        </p:blipFill>
        <p:spPr>
          <a:xfrm>
            <a:off x="1135063" y="1231900"/>
            <a:ext cx="6565900" cy="5048250"/>
          </a:xfrm>
          <a:prstGeom prst="rect">
            <a:avLst/>
          </a:prstGeom>
          <a:noFill/>
          <a:ln w="9525">
            <a:noFill/>
          </a:ln>
        </p:spPr>
      </p:pic>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Text Box 4"/>
          <p:cNvSpPr txBox="1"/>
          <p:nvPr/>
        </p:nvSpPr>
        <p:spPr>
          <a:xfrm>
            <a:off x="1173163" y="1663700"/>
            <a:ext cx="7740650" cy="3487738"/>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noProof="1" dirty="0">
                <a:latin typeface="微软雅黑" panose="020B0503020204020204" pitchFamily="34" charset="-122"/>
                <a:ea typeface="微软雅黑" panose="020B0503020204020204" pitchFamily="34" charset="-122"/>
                <a:cs typeface="+mn-cs"/>
              </a:rPr>
              <a:t>容量评估：</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并发用户数</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响应时间</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吞吐量</a:t>
            </a:r>
            <a:endParaRPr lang="en-US" altLang="zh-CN" sz="2400" noProof="1" dirty="0">
              <a:latin typeface="微软雅黑" panose="020B0503020204020204" pitchFamily="34" charset="-122"/>
              <a:ea typeface="微软雅黑" panose="020B0503020204020204" pitchFamily="34" charset="-122"/>
            </a:endParaRPr>
          </a:p>
        </p:txBody>
      </p:sp>
      <p:sp>
        <p:nvSpPr>
          <p:cNvPr id="3" name="Text Box 2"/>
          <p:cNvSpPr txBox="1">
            <a:spLocks noChangeArrowheads="1"/>
          </p:cNvSpPr>
          <p:nvPr/>
        </p:nvSpPr>
        <p:spPr bwMode="auto">
          <a:xfrm>
            <a:off x="546100" y="279400"/>
            <a:ext cx="4832350"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容量评估指标</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Text Box 4"/>
          <p:cNvSpPr txBox="1"/>
          <p:nvPr/>
        </p:nvSpPr>
        <p:spPr>
          <a:xfrm>
            <a:off x="1173163" y="1663700"/>
            <a:ext cx="7740650" cy="3487738"/>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noProof="1" dirty="0">
                <a:latin typeface="微软雅黑" panose="020B0503020204020204" pitchFamily="34" charset="-122"/>
                <a:ea typeface="微软雅黑" panose="020B0503020204020204" pitchFamily="34" charset="-122"/>
                <a:cs typeface="+mn-cs"/>
              </a:rPr>
              <a:t>吞吐量的几个重要参数：</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en-US" altLang="zh-CN" sz="2400" noProof="1" dirty="0">
                <a:latin typeface="微软雅黑" panose="020B0503020204020204" pitchFamily="34" charset="-122"/>
                <a:ea typeface="微软雅黑" panose="020B0503020204020204" pitchFamily="34" charset="-122"/>
                <a:cs typeface="+mn-cs"/>
              </a:rPr>
              <a:t>QPS(TPS)</a:t>
            </a:r>
            <a:r>
              <a:rPr lang="zh-CN" altLang="en-US" sz="2400" noProof="1" dirty="0">
                <a:latin typeface="微软雅黑" panose="020B0503020204020204" pitchFamily="34" charset="-122"/>
                <a:ea typeface="微软雅黑" panose="020B0503020204020204" pitchFamily="34" charset="-122"/>
                <a:cs typeface="+mn-cs"/>
              </a:rPr>
              <a:t>：每秒请求数</a:t>
            </a:r>
            <a:r>
              <a:rPr lang="en-US" altLang="zh-CN" sz="2400" noProof="1" dirty="0">
                <a:latin typeface="微软雅黑" panose="020B0503020204020204" pitchFamily="34" charset="-122"/>
                <a:ea typeface="微软雅黑" panose="020B0503020204020204" pitchFamily="34" charset="-122"/>
                <a:cs typeface="+mn-cs"/>
              </a:rPr>
              <a:t>/</a:t>
            </a:r>
            <a:r>
              <a:rPr lang="zh-CN" altLang="en-US" sz="2400" noProof="1" dirty="0">
                <a:latin typeface="微软雅黑" panose="020B0503020204020204" pitchFamily="34" charset="-122"/>
                <a:ea typeface="微软雅黑" panose="020B0503020204020204" pitchFamily="34" charset="-122"/>
                <a:cs typeface="+mn-cs"/>
              </a:rPr>
              <a:t>事务数量</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并发数：系统同时处理的请求数或事务数</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响应时间：一般取平均响应时间</a:t>
            </a:r>
            <a:endParaRPr lang="zh-CN" altLang="en-US" sz="2400" noProof="1" dirty="0">
              <a:latin typeface="微软雅黑" panose="020B0503020204020204" pitchFamily="34" charset="-122"/>
              <a:ea typeface="微软雅黑" panose="020B0503020204020204" pitchFamily="34" charset="-122"/>
            </a:endParaRPr>
          </a:p>
        </p:txBody>
      </p:sp>
      <p:sp>
        <p:nvSpPr>
          <p:cNvPr id="3" name="Text Box 2"/>
          <p:cNvSpPr txBox="1">
            <a:spLocks noChangeArrowheads="1"/>
          </p:cNvSpPr>
          <p:nvPr/>
        </p:nvSpPr>
        <p:spPr bwMode="auto">
          <a:xfrm>
            <a:off x="546100" y="279400"/>
            <a:ext cx="4832350"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容量评估指标</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18787" name="文本框 1"/>
          <p:cNvSpPr txBox="1"/>
          <p:nvPr/>
        </p:nvSpPr>
        <p:spPr>
          <a:xfrm>
            <a:off x="1274763" y="5635625"/>
            <a:ext cx="7123112" cy="460375"/>
          </a:xfrm>
          <a:prstGeom prst="rect">
            <a:avLst/>
          </a:prstGeom>
          <a:noFill/>
          <a:ln w="9525">
            <a:noFill/>
          </a:ln>
        </p:spPr>
        <p:txBody>
          <a:bodyPr wrap="square" anchor="t">
            <a:spAutoFit/>
          </a:bodyPr>
          <a:p>
            <a:r>
              <a:rPr lang="en-US" altLang="zh-CN" sz="2400">
                <a:solidFill>
                  <a:srgbClr val="FF0000"/>
                </a:solidFill>
                <a:latin typeface="微软雅黑" panose="020B0503020204020204" pitchFamily="34" charset="-122"/>
                <a:ea typeface="微软雅黑" panose="020B0503020204020204" pitchFamily="34" charset="-122"/>
              </a:rPr>
              <a:t>QPS(TPS)=</a:t>
            </a:r>
            <a:r>
              <a:rPr lang="zh-CN" altLang="en-US" sz="2400">
                <a:solidFill>
                  <a:srgbClr val="FF0000"/>
                </a:solidFill>
                <a:latin typeface="微软雅黑" panose="020B0503020204020204" pitchFamily="34" charset="-122"/>
                <a:ea typeface="微软雅黑" panose="020B0503020204020204" pitchFamily="34" charset="-122"/>
              </a:rPr>
              <a:t>并发数</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平均响应时间</a:t>
            </a:r>
            <a:endParaRPr lang="zh-CN" altLang="en-US" sz="24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Text Box 4"/>
          <p:cNvSpPr txBox="1"/>
          <p:nvPr/>
        </p:nvSpPr>
        <p:spPr>
          <a:xfrm>
            <a:off x="892175" y="1344613"/>
            <a:ext cx="7740650" cy="1714500"/>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并发用户数、</a:t>
            </a:r>
            <a:r>
              <a:rPr lang="en-US" altLang="zh-CN" sz="2400" dirty="0">
                <a:solidFill>
                  <a:srgbClr val="FF0000"/>
                </a:solidFill>
                <a:latin typeface="微软雅黑" panose="020B0503020204020204" pitchFamily="34" charset="-122"/>
                <a:ea typeface="微软雅黑" panose="020B0503020204020204" pitchFamily="34" charset="-122"/>
              </a:rPr>
              <a:t>QPS</a:t>
            </a:r>
            <a:r>
              <a:rPr lang="zh-CN" altLang="en-US" sz="2400" dirty="0">
                <a:solidFill>
                  <a:srgbClr val="FF0000"/>
                </a:solidFill>
                <a:latin typeface="微软雅黑" panose="020B0503020204020204" pitchFamily="34" charset="-122"/>
                <a:ea typeface="微软雅黑" panose="020B0503020204020204" pitchFamily="34" charset="-122"/>
              </a:rPr>
              <a:t>、平均响应时间</a:t>
            </a:r>
            <a:r>
              <a:rPr lang="zh-CN" altLang="en-US" sz="2400" dirty="0">
                <a:latin typeface="微软雅黑" panose="020B0503020204020204" pitchFamily="34" charset="-122"/>
                <a:ea typeface="微软雅黑" panose="020B0503020204020204" pitchFamily="34" charset="-122"/>
              </a:rPr>
              <a:t>关系：</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spcBef>
                <a:spcPct val="40000"/>
              </a:spcBef>
              <a:buClr>
                <a:srgbClr val="FF0000"/>
              </a:buClr>
              <a:buSzTx/>
              <a:buFont typeface="Wingdings" panose="05000000000000000000" charset="0"/>
            </a:pPr>
            <a:endParaRPr lang="en-US" altLang="zh-CN" sz="2400" dirty="0">
              <a:latin typeface="微软雅黑" panose="020B0503020204020204" pitchFamily="34" charset="-122"/>
              <a:ea typeface="微软雅黑" panose="020B0503020204020204" pitchFamily="34" charset="-122"/>
            </a:endParaRPr>
          </a:p>
        </p:txBody>
      </p:sp>
      <p:sp>
        <p:nvSpPr>
          <p:cNvPr id="3" name="Text Box 2"/>
          <p:cNvSpPr txBox="1">
            <a:spLocks noChangeArrowheads="1"/>
          </p:cNvSpPr>
          <p:nvPr/>
        </p:nvSpPr>
        <p:spPr bwMode="auto">
          <a:xfrm>
            <a:off x="546100" y="279400"/>
            <a:ext cx="4832350"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容量评估指标</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119811" name="图片 1"/>
          <p:cNvPicPr>
            <a:picLocks noChangeAspect="1"/>
          </p:cNvPicPr>
          <p:nvPr/>
        </p:nvPicPr>
        <p:blipFill>
          <a:blip r:embed="rId1"/>
          <a:stretch>
            <a:fillRect/>
          </a:stretch>
        </p:blipFill>
        <p:spPr>
          <a:xfrm>
            <a:off x="892175" y="2085975"/>
            <a:ext cx="6781800" cy="3857625"/>
          </a:xfrm>
          <a:prstGeom prst="rect">
            <a:avLst/>
          </a:prstGeom>
          <a:noFill/>
          <a:ln w="9525">
            <a:noFill/>
          </a:ln>
        </p:spPr>
      </p:pic>
      <p:sp>
        <p:nvSpPr>
          <p:cNvPr id="119812" name="文本框 3"/>
          <p:cNvSpPr txBox="1"/>
          <p:nvPr/>
        </p:nvSpPr>
        <p:spPr>
          <a:xfrm>
            <a:off x="3473450" y="6048375"/>
            <a:ext cx="2579688" cy="460375"/>
          </a:xfrm>
          <a:prstGeom prst="rect">
            <a:avLst/>
          </a:prstGeom>
          <a:noFill/>
          <a:ln w="9525">
            <a:noFill/>
          </a:ln>
        </p:spPr>
        <p:txBody>
          <a:bodyPr wrap="square" anchor="t">
            <a:spAutoFit/>
          </a:bodyPr>
          <a:p>
            <a:r>
              <a:rPr lang="zh-CN" altLang="en-US" sz="2400">
                <a:latin typeface="微软雅黑" panose="020B0503020204020204" pitchFamily="34" charset="-122"/>
                <a:ea typeface="微软雅黑" panose="020B0503020204020204" pitchFamily="34" charset="-122"/>
              </a:rPr>
              <a:t>关系图</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Text Box 4"/>
          <p:cNvSpPr txBox="1"/>
          <p:nvPr/>
        </p:nvSpPr>
        <p:spPr>
          <a:xfrm>
            <a:off x="1173163" y="1663700"/>
            <a:ext cx="7740650" cy="4375150"/>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noProof="1" dirty="0">
                <a:latin typeface="微软雅黑" panose="020B0503020204020204" pitchFamily="34" charset="-122"/>
                <a:ea typeface="微软雅黑" panose="020B0503020204020204" pitchFamily="34" charset="-122"/>
                <a:cs typeface="+mn-cs"/>
              </a:rPr>
              <a:t>应用层的流量控制：</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针对系统的总并发数限流</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针对总资源限流</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针对服务消费者限流</a:t>
            </a:r>
            <a:endParaRPr lang="zh-CN" altLang="en-US" sz="2400" noProof="1" dirty="0">
              <a:latin typeface="微软雅黑" panose="020B0503020204020204" pitchFamily="34" charset="-122"/>
              <a:ea typeface="微软雅黑" panose="020B0503020204020204" pitchFamily="34" charset="-122"/>
            </a:endParaRPr>
          </a:p>
          <a:p>
            <a:pPr marL="342900" indent="-342900" eaLnBrk="0" hangingPunct="0">
              <a:lnSpc>
                <a:spcPct val="200000"/>
              </a:lnSpc>
              <a:spcBef>
                <a:spcPct val="40000"/>
              </a:spcBef>
              <a:buClr>
                <a:srgbClr val="FF0000"/>
              </a:buClr>
              <a:buSzTx/>
              <a:buFont typeface="Wingdings" panose="05000000000000000000" charset="0"/>
              <a:buChar char="p"/>
            </a:pPr>
            <a:r>
              <a:rPr lang="zh-CN" altLang="en-US" sz="2400" noProof="1" dirty="0">
                <a:latin typeface="微软雅黑" panose="020B0503020204020204" pitchFamily="34" charset="-122"/>
                <a:ea typeface="微软雅黑" panose="020B0503020204020204" pitchFamily="34" charset="-122"/>
                <a:cs typeface="+mn-cs"/>
              </a:rPr>
              <a:t>针对某个服务支持的并发数限流</a:t>
            </a:r>
            <a:endParaRPr lang="zh-CN" altLang="en-US" sz="2400" noProof="1" dirty="0">
              <a:latin typeface="微软雅黑" panose="020B0503020204020204" pitchFamily="34" charset="-122"/>
              <a:ea typeface="微软雅黑" panose="020B0503020204020204" pitchFamily="34" charset="-122"/>
            </a:endParaRPr>
          </a:p>
        </p:txBody>
      </p:sp>
      <p:sp>
        <p:nvSpPr>
          <p:cNvPr id="3" name="Text Box 2"/>
          <p:cNvSpPr txBox="1">
            <a:spLocks noChangeArrowheads="1"/>
          </p:cNvSpPr>
          <p:nvPr/>
        </p:nvSpPr>
        <p:spPr bwMode="auto">
          <a:xfrm>
            <a:off x="546100" y="279400"/>
            <a:ext cx="4832350"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性能保障</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Text Box 4"/>
          <p:cNvSpPr txBox="1"/>
          <p:nvPr/>
        </p:nvSpPr>
        <p:spPr>
          <a:xfrm>
            <a:off x="1173163" y="1663700"/>
            <a:ext cx="7740650" cy="1568450"/>
          </a:xfrm>
          <a:prstGeom prst="rect">
            <a:avLst/>
          </a:prstGeom>
          <a:noFill/>
          <a:ln w="9525">
            <a:noFill/>
          </a:ln>
        </p:spPr>
        <p:txBody>
          <a:bodyPr anchor="t">
            <a:spAutoFit/>
          </a:bodyPr>
          <a:p>
            <a:pPr eaLnBrk="0" hangingPunct="0">
              <a:lnSpc>
                <a:spcPct val="200000"/>
              </a:lnSpc>
              <a:spcBef>
                <a:spcPct val="40000"/>
              </a:spcBef>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服务器端的性能，以</a:t>
            </a:r>
            <a:r>
              <a:rPr lang="en-US" altLang="zh-CN" sz="2400" dirty="0">
                <a:solidFill>
                  <a:srgbClr val="FF0000"/>
                </a:solidFill>
                <a:latin typeface="微软雅黑" panose="020B0503020204020204" pitchFamily="34" charset="-122"/>
                <a:ea typeface="微软雅黑" panose="020B0503020204020204" pitchFamily="34" charset="-122"/>
              </a:rPr>
              <a:t>TPS</a:t>
            </a:r>
            <a:r>
              <a:rPr lang="zh-CN" altLang="en-US" sz="2400" dirty="0">
                <a:solidFill>
                  <a:srgbClr val="FF0000"/>
                </a:solidFill>
                <a:latin typeface="微软雅黑" panose="020B0503020204020204" pitchFamily="34" charset="-122"/>
                <a:ea typeface="微软雅黑" panose="020B0503020204020204" pitchFamily="34" charset="-122"/>
              </a:rPr>
              <a:t>为主，并发用户为辅</a:t>
            </a:r>
            <a:r>
              <a:rPr lang="zh-CN" altLang="en-US" sz="2400" dirty="0">
                <a:latin typeface="微软雅黑" panose="020B0503020204020204" pitchFamily="34" charset="-122"/>
                <a:ea typeface="微软雅黑" panose="020B0503020204020204" pitchFamily="34" charset="-122"/>
              </a:rPr>
              <a:t>来衡量系统的性</a:t>
            </a:r>
            <a:endParaRPr lang="zh-CN" altLang="en-US" sz="2400" dirty="0">
              <a:latin typeface="微软雅黑" panose="020B0503020204020204" pitchFamily="34" charset="-122"/>
              <a:ea typeface="微软雅黑" panose="020B0503020204020204" pitchFamily="34" charset="-122"/>
            </a:endParaRPr>
          </a:p>
        </p:txBody>
      </p:sp>
      <p:sp>
        <p:nvSpPr>
          <p:cNvPr id="3" name="Text Box 2"/>
          <p:cNvSpPr txBox="1">
            <a:spLocks noChangeArrowheads="1"/>
          </p:cNvSpPr>
          <p:nvPr/>
        </p:nvSpPr>
        <p:spPr bwMode="auto">
          <a:xfrm>
            <a:off x="546100" y="279400"/>
            <a:ext cx="4832350"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性能评估</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985838" y="314325"/>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服务调用链实现的一般原理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pic>
        <p:nvPicPr>
          <p:cNvPr id="79874" name="图片 2"/>
          <p:cNvPicPr>
            <a:picLocks noChangeAspect="1"/>
          </p:cNvPicPr>
          <p:nvPr/>
        </p:nvPicPr>
        <p:blipFill>
          <a:blip r:embed="rId1"/>
          <a:stretch>
            <a:fillRect/>
          </a:stretch>
        </p:blipFill>
        <p:spPr>
          <a:xfrm>
            <a:off x="1751013" y="1125538"/>
            <a:ext cx="5643562" cy="5259387"/>
          </a:xfrm>
          <a:prstGeom prst="rect">
            <a:avLst/>
          </a:prstGeom>
          <a:noFill/>
          <a:ln w="9525">
            <a:noFill/>
          </a:ln>
        </p:spPr>
      </p:pic>
      <p:sp>
        <p:nvSpPr>
          <p:cNvPr id="79875" name="文本框 5"/>
          <p:cNvSpPr txBox="1"/>
          <p:nvPr/>
        </p:nvSpPr>
        <p:spPr>
          <a:xfrm>
            <a:off x="3419475" y="6418263"/>
            <a:ext cx="3019425" cy="368300"/>
          </a:xfrm>
          <a:prstGeom prst="rect">
            <a:avLst/>
          </a:prstGeom>
          <a:noFill/>
          <a:ln w="9525">
            <a:noFill/>
          </a:ln>
        </p:spPr>
        <p:txBody>
          <a:bodyPr wrap="square" anchor="t">
            <a:spAutoFit/>
          </a:bodyPr>
          <a:p>
            <a:pPr algn="ctr" eaLnBrk="0" hangingPunct="0"/>
            <a:r>
              <a:rPr lang="zh-CN" altLang="en-US" sz="1800">
                <a:latin typeface="Arial" panose="020B0604020202020204" pitchFamily="34" charset="0"/>
                <a:ea typeface="楷体_GB2312" pitchFamily="49" charset="-122"/>
              </a:rPr>
              <a:t>分布式服务调用过程图</a:t>
            </a:r>
            <a:endParaRPr lang="zh-CN" altLang="en-US" sz="1800">
              <a:latin typeface="Arial" panose="020B0604020202020204" pitchFamily="34" charset="0"/>
              <a:ea typeface="楷体_GB2312" pitchFamily="49" charset="-122"/>
            </a:endParaRP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985838" y="314325"/>
            <a:ext cx="4832350" cy="9525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服务调用链实现的一般原理</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82946" name="文本框 5"/>
          <p:cNvSpPr txBox="1"/>
          <p:nvPr/>
        </p:nvSpPr>
        <p:spPr>
          <a:xfrm>
            <a:off x="3379788" y="5605463"/>
            <a:ext cx="3019425"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服务调用链示意图</a:t>
            </a:r>
            <a:endParaRPr lang="zh-CN" altLang="en-US" sz="2000">
              <a:latin typeface="Arial" panose="020B0604020202020204" pitchFamily="34" charset="0"/>
              <a:ea typeface="楷体_GB2312" pitchFamily="49" charset="-122"/>
            </a:endParaRPr>
          </a:p>
        </p:txBody>
      </p:sp>
      <p:pic>
        <p:nvPicPr>
          <p:cNvPr id="82947" name="图片 3"/>
          <p:cNvPicPr>
            <a:picLocks noChangeAspect="1"/>
          </p:cNvPicPr>
          <p:nvPr/>
        </p:nvPicPr>
        <p:blipFill>
          <a:blip r:embed="rId1"/>
          <a:stretch>
            <a:fillRect/>
          </a:stretch>
        </p:blipFill>
        <p:spPr>
          <a:xfrm>
            <a:off x="328613" y="1820863"/>
            <a:ext cx="8486775" cy="3216275"/>
          </a:xfrm>
          <a:prstGeom prst="rect">
            <a:avLst/>
          </a:prstGeom>
          <a:noFill/>
          <a:ln w="9525">
            <a:noFill/>
          </a:ln>
        </p:spPr>
      </p:pic>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marL="0" marR="0" indent="0" algn="ctr" defTabSz="914400" rtl="0" eaLnBrk="0" fontAlgn="base" latinLnBrk="0" hangingPunct="0">
              <a:lnSpc>
                <a:spcPct val="100000"/>
              </a:lnSpc>
              <a:spcBef>
                <a:spcPct val="0"/>
              </a:spcBef>
              <a:spcAft>
                <a:spcPct val="0"/>
              </a:spcAft>
              <a:buClrTx/>
              <a:buSzTx/>
              <a:buFontTx/>
              <a:buNone/>
            </a:pPr>
            <a:r>
              <a:rPr kumimoji="0" lang="en-US" altLang="zh-CN"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rPr>
              <a:t>Dapper</a:t>
            </a:r>
            <a:r>
              <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rPr>
              <a:t>日志格式</a:t>
            </a:r>
            <a:endPar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endParaRPr>
          </a:p>
        </p:txBody>
      </p:sp>
      <p:graphicFrame>
        <p:nvGraphicFramePr>
          <p:cNvPr id="80898" name="对象 1"/>
          <p:cNvGraphicFramePr/>
          <p:nvPr/>
        </p:nvGraphicFramePr>
        <p:xfrm>
          <a:off x="742950" y="1219200"/>
          <a:ext cx="7658100" cy="5157788"/>
        </p:xfrm>
        <a:graphic>
          <a:graphicData uri="http://schemas.openxmlformats.org/presentationml/2006/ole">
            <mc:AlternateContent xmlns:mc="http://schemas.openxmlformats.org/markup-compatibility/2006">
              <mc:Choice xmlns:v="urn:schemas-microsoft-com:vml" Requires="v">
                <p:oleObj spid="_x0000_s3076" name="" r:id="rId1" imgW="8388350" imgH="6997700" progId="Paint.Picture">
                  <p:embed/>
                </p:oleObj>
              </mc:Choice>
              <mc:Fallback>
                <p:oleObj name="" r:id="rId1" imgW="8388350" imgH="6997700" progId="Paint.Picture">
                  <p:embed/>
                  <p:pic>
                    <p:nvPicPr>
                      <p:cNvPr id="0" name="图片 3075"/>
                      <p:cNvPicPr/>
                      <p:nvPr/>
                    </p:nvPicPr>
                    <p:blipFill>
                      <a:blip r:embed="rId2"/>
                      <a:stretch>
                        <a:fillRect/>
                      </a:stretch>
                    </p:blipFill>
                    <p:spPr>
                      <a:xfrm>
                        <a:off x="742950" y="1219200"/>
                        <a:ext cx="7658100" cy="5157788"/>
                      </a:xfrm>
                      <a:prstGeom prst="rect">
                        <a:avLst/>
                      </a:prstGeom>
                      <a:noFill/>
                      <a:ln w="38100">
                        <a:noFill/>
                        <a:miter/>
                      </a:ln>
                    </p:spPr>
                  </p:pic>
                </p:oleObj>
              </mc:Fallback>
            </mc:AlternateContent>
          </a:graphicData>
        </a:graphic>
      </p:graphicFrame>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p:txBody>
          <a:bodyPr/>
          <a:p>
            <a:pPr marL="0" marR="0" indent="0" algn="ctr" defTabSz="914400" rtl="0" eaLnBrk="0" fontAlgn="base" latinLnBrk="0" hangingPunct="0">
              <a:lnSpc>
                <a:spcPct val="100000"/>
              </a:lnSpc>
              <a:spcBef>
                <a:spcPct val="0"/>
              </a:spcBef>
              <a:spcAft>
                <a:spcPct val="0"/>
              </a:spcAft>
              <a:buClrTx/>
              <a:buSzTx/>
              <a:buFontTx/>
              <a:buNone/>
            </a:pPr>
            <a:r>
              <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rPr>
              <a:t>日志数据收集过程</a:t>
            </a:r>
            <a:endPar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endParaRPr>
          </a:p>
        </p:txBody>
      </p:sp>
      <p:pic>
        <p:nvPicPr>
          <p:cNvPr id="81922" name="图片 6" descr="图5-4"/>
          <p:cNvPicPr>
            <a:picLocks noChangeAspect="1"/>
          </p:cNvPicPr>
          <p:nvPr/>
        </p:nvPicPr>
        <p:blipFill>
          <a:blip r:embed="rId1"/>
          <a:stretch>
            <a:fillRect/>
          </a:stretch>
        </p:blipFill>
        <p:spPr>
          <a:xfrm>
            <a:off x="1244600" y="1203325"/>
            <a:ext cx="7018338" cy="5262563"/>
          </a:xfrm>
          <a:prstGeom prst="rect">
            <a:avLst/>
          </a:prstGeom>
          <a:noFill/>
          <a:ln w="9525">
            <a:noFill/>
          </a:ln>
        </p:spPr>
      </p:pic>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1271588" y="323850"/>
            <a:ext cx="5549900" cy="138430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第四章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lang="zh-CN" altLang="en-US" sz="2800" strike="noStrike" kern="0" noProof="0" dirty="0">
                <a:solidFill>
                  <a:schemeClr val="tx1"/>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sym typeface="+mn-ea"/>
              </a:rPr>
              <a:t>服务调用链日志跟踪</a:t>
            </a:r>
            <a:endParaRPr kumimoji="0" lang="zh-CN" altLang="en-US" sz="2800" strike="noStrike"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4.1  服务调用链实现的一般原理</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4.2  实现调用链日志跟踪</a:t>
            </a:r>
            <a:endPar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4.3  调用链日志跟踪的应用</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4.4  日志系统的容量和性能评估</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theme/theme1.xml><?xml version="1.0" encoding="utf-8"?>
<a:theme xmlns:a="http://schemas.openxmlformats.org/drawingml/2006/main" name="1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2255</Words>
  <Application>WPS 演示</Application>
  <PresentationFormat>全屏显示(4:3)</PresentationFormat>
  <Paragraphs>296</Paragraphs>
  <Slides>45</Slides>
  <Notes>2</Notes>
  <HiddenSlides>0</HiddenSlides>
  <MMClips>1</MMClips>
  <ScaleCrop>false</ScaleCrop>
  <HeadingPairs>
    <vt:vector size="8" baseType="variant">
      <vt:variant>
        <vt:lpstr>已用的字体</vt:lpstr>
      </vt:variant>
      <vt:variant>
        <vt:i4>16</vt:i4>
      </vt:variant>
      <vt:variant>
        <vt:lpstr>主题</vt:lpstr>
      </vt:variant>
      <vt:variant>
        <vt:i4>5</vt:i4>
      </vt:variant>
      <vt:variant>
        <vt:lpstr>嵌入 OLE 服务器</vt:lpstr>
      </vt:variant>
      <vt:variant>
        <vt:i4>1</vt:i4>
      </vt:variant>
      <vt:variant>
        <vt:lpstr>幻灯片标题</vt:lpstr>
      </vt:variant>
      <vt:variant>
        <vt:i4>45</vt:i4>
      </vt:variant>
    </vt:vector>
  </HeadingPairs>
  <TitlesOfParts>
    <vt:vector size="67" baseType="lpstr">
      <vt:lpstr>Arial</vt:lpstr>
      <vt:lpstr>宋体</vt:lpstr>
      <vt:lpstr>Wingdings</vt:lpstr>
      <vt:lpstr>楷体_GB2312</vt:lpstr>
      <vt:lpstr>新宋体</vt:lpstr>
      <vt:lpstr>黑体</vt:lpstr>
      <vt:lpstr>Courier New</vt:lpstr>
      <vt:lpstr>幼圆</vt:lpstr>
      <vt:lpstr>等线</vt:lpstr>
      <vt:lpstr>Tahoma</vt:lpstr>
      <vt:lpstr>Times New Roman</vt:lpstr>
      <vt:lpstr>微软雅黑</vt:lpstr>
      <vt:lpstr>华文新魏</vt:lpstr>
      <vt:lpstr>Arial Unicode MS</vt:lpstr>
      <vt:lpstr>Wingdings</vt:lpstr>
      <vt:lpstr>Malgun Gothic Semilight</vt:lpstr>
      <vt:lpstr>1_Tsinghua</vt:lpstr>
      <vt:lpstr>2_Tsinghua</vt:lpstr>
      <vt:lpstr>3_Tsinghua</vt:lpstr>
      <vt:lpstr>4_Tsinghua</vt:lpstr>
      <vt:lpstr>5_Tsinghua</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番茄花园</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番茄花园</dc:creator>
  <cp:lastModifiedBy>冯志勇</cp:lastModifiedBy>
  <cp:revision>421</cp:revision>
  <dcterms:created xsi:type="dcterms:W3CDTF">2006-08-29T11:09:47Z</dcterms:created>
  <dcterms:modified xsi:type="dcterms:W3CDTF">2020-09-27T11:48:48Z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